
<file path=[Content_Types].xml><?xml version="1.0" encoding="utf-8"?>
<Types xmlns="http://schemas.openxmlformats.org/package/2006/content-types">
  <Default Extension="png" ContentType="image/png"/>
  <Default Extension="jfif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5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charts/chart11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2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3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1.xml" ContentType="application/vnd.openxmlformats-officedocument.drawingml.chartshapes+xml"/>
  <Override PartName="/ppt/charts/chart14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2.xml" ContentType="application/vnd.openxmlformats-officedocument.drawingml.chartshapes+xml"/>
  <Override PartName="/ppt/charts/chart15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7.xml" ContentType="application/vnd.openxmlformats-officedocument.presentationml.notesSlide+xml"/>
  <Override PartName="/ppt/charts/chart16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7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8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9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20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21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8.xml" ContentType="application/vnd.openxmlformats-officedocument.presentationml.notesSlide+xml"/>
  <Override PartName="/ppt/charts/chart22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23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4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9.xml" ContentType="application/vnd.openxmlformats-officedocument.presentationml.notesSlide+xml"/>
  <Override PartName="/ppt/charts/chart25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2" r:id="rId2"/>
    <p:sldMasterId id="2147483693" r:id="rId3"/>
    <p:sldMasterId id="2147483719" r:id="rId4"/>
  </p:sldMasterIdLst>
  <p:notesMasterIdLst>
    <p:notesMasterId r:id="rId22"/>
  </p:notesMasterIdLst>
  <p:handoutMasterIdLst>
    <p:handoutMasterId r:id="rId23"/>
  </p:handoutMasterIdLst>
  <p:sldIdLst>
    <p:sldId id="383" r:id="rId5"/>
    <p:sldId id="406" r:id="rId6"/>
    <p:sldId id="388" r:id="rId7"/>
    <p:sldId id="393" r:id="rId8"/>
    <p:sldId id="390" r:id="rId9"/>
    <p:sldId id="395" r:id="rId10"/>
    <p:sldId id="350" r:id="rId11"/>
    <p:sldId id="409" r:id="rId12"/>
    <p:sldId id="410" r:id="rId13"/>
    <p:sldId id="405" r:id="rId14"/>
    <p:sldId id="351" r:id="rId15"/>
    <p:sldId id="353" r:id="rId16"/>
    <p:sldId id="407" r:id="rId17"/>
    <p:sldId id="408" r:id="rId18"/>
    <p:sldId id="401" r:id="rId19"/>
    <p:sldId id="403" r:id="rId20"/>
    <p:sldId id="404" r:id="rId21"/>
  </p:sldIdLst>
  <p:sldSz cx="24377650" cy="13716000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97" userDrawn="1">
          <p15:clr>
            <a:srgbClr val="A4A3A4"/>
          </p15:clr>
        </p15:guide>
        <p15:guide id="2" pos="767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енлибаева Карашаш Кайраткызы" initials="МКК" lastIdx="3" clrIdx="0">
    <p:extLst>
      <p:ext uri="{19B8F6BF-5375-455C-9EA6-DF929625EA0E}">
        <p15:presenceInfo xmlns:p15="http://schemas.microsoft.com/office/powerpoint/2012/main" userId="S-1-5-21-3504814381-2904217901-3634603613-22291" providerId="AD"/>
      </p:ext>
    </p:extLst>
  </p:cmAuthor>
  <p:cmAuthor id="2" name="User G" initials="UG" lastIdx="1" clrIdx="1">
    <p:extLst>
      <p:ext uri="{19B8F6BF-5375-455C-9EA6-DF929625EA0E}">
        <p15:presenceInfo xmlns:p15="http://schemas.microsoft.com/office/powerpoint/2012/main" userId="User 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A2BC"/>
    <a:srgbClr val="5893AF"/>
    <a:srgbClr val="68D2ED"/>
    <a:srgbClr val="24B1B2"/>
    <a:srgbClr val="A7A7A7"/>
    <a:srgbClr val="5095AE"/>
    <a:srgbClr val="AB3C19"/>
    <a:srgbClr val="003D4C"/>
    <a:srgbClr val="429F8C"/>
    <a:srgbClr val="FAB7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6" autoAdjust="0"/>
    <p:restoredTop sz="95501" autoAdjust="0"/>
  </p:normalViewPr>
  <p:slideViewPr>
    <p:cSldViewPr snapToGrid="0">
      <p:cViewPr varScale="1">
        <p:scale>
          <a:sx n="56" d="100"/>
          <a:sy n="56" d="100"/>
        </p:scale>
        <p:origin x="366" y="108"/>
      </p:cViewPr>
      <p:guideLst>
        <p:guide orient="horz" pos="4297"/>
        <p:guide pos="76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65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urmanova.sa\Documents\&#1055;&#1088;&#1077;&#1079;&#1077;&#1085;&#1090;&#1072;&#1094;&#1080;&#1080;\&#1087;&#1086;&#1076;&#1075;&#1086;&#1090;&#1086;&#1074;&#1082;&#1072;%20&#1076;&#1080;&#1072;&#1075;&#1088;&#1072;&#1084;&#1084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urmanova.sa\Documents\&#1055;&#1088;&#1077;&#1079;&#1077;&#1085;&#1090;&#1072;&#1094;&#1080;&#1080;\&#1087;&#1086;&#1076;&#1075;&#1086;&#1090;&#1086;&#1074;&#1082;&#1072;%20&#1076;&#1080;&#1072;&#1075;&#1088;&#1072;&#1084;&#1084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urmanova.sa\Documents\&#1055;&#1088;&#1077;&#1079;&#1077;&#1085;&#1090;&#1072;&#1094;&#1080;&#1080;\&#1087;&#1086;&#1076;&#1075;&#1086;&#1090;&#1086;&#1074;&#1082;&#1072;%20&#1076;&#1080;&#1072;&#1075;&#1088;&#1072;&#1084;&#1084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urmanova.sa\Documents\&#1055;&#1088;&#1077;&#1079;&#1077;&#1085;&#1090;&#1072;&#1094;&#1080;&#1080;\&#1087;&#1086;&#1076;&#1075;&#1086;&#1090;&#1086;&#1074;&#1082;&#1072;%20&#1076;&#1080;&#1072;&#1075;&#1088;&#1072;&#1084;&#1084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urmanova.sa\Documents\&#1055;&#1088;&#1077;&#1079;&#1077;&#1085;&#1090;&#1072;&#1094;&#1080;&#1080;\&#1087;&#1086;&#1076;&#1075;&#1086;&#1090;&#1086;&#1074;&#1082;&#1072;%20&#1076;&#1080;&#1072;&#1075;&#1088;&#1072;&#1084;&#1084;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urmanova.sa\Documents\&#1055;&#1088;&#1077;&#1079;&#1077;&#1085;&#1090;&#1072;&#1094;&#1080;&#1080;\&#1087;&#1086;&#1076;&#1075;&#1086;&#1090;&#1086;&#1074;&#1082;&#1072;%20&#1076;&#1080;&#1072;&#1075;&#1088;&#1072;&#1084;&#1084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urmanova.sa\Documents\&#1055;&#1088;&#1077;&#1079;&#1077;&#1085;&#1090;&#1072;&#1094;&#1080;&#1080;\&#1087;&#1086;&#1076;&#1075;&#1086;&#1090;&#1086;&#1074;&#1082;&#1072;%20&#1076;&#1080;&#1072;&#1075;&#1088;&#1072;&#1084;&#1084;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urmanova.sa\Documents\&#1055;&#1088;&#1077;&#1079;&#1077;&#1085;&#1090;&#1072;&#1094;&#1080;&#1080;\&#1087;&#1086;&#1076;&#1075;&#1086;&#1090;&#1086;&#1074;&#1082;&#1072;%20&#1076;&#1080;&#1072;&#1075;&#1088;&#1072;&#1084;&#1084;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urmanova.sa\Documents\&#1055;&#1088;&#1077;&#1079;&#1077;&#1085;&#1090;&#1072;&#1094;&#1080;&#1080;\&#1087;&#1086;&#1076;&#1075;&#1086;&#1090;&#1086;&#1074;&#1082;&#1072;%20&#1076;&#1080;&#1072;&#1075;&#1088;&#1072;&#1084;&#1084;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urmanova.sa\Documents\&#1055;&#1088;&#1077;&#1079;&#1077;&#1085;&#1090;&#1072;&#1094;&#1080;&#1080;\&#1087;&#1086;&#1076;&#1075;&#1086;&#1090;&#1086;&#1074;&#1082;&#1072;%20&#1076;&#1080;&#1072;&#1075;&#1088;&#1072;&#1084;&#1084;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urmanova.sa\Documents\&#1055;&#1088;&#1077;&#1079;&#1077;&#1085;&#1090;&#1072;&#1094;&#1080;&#1080;\&#1087;&#1086;&#1076;&#1075;&#1086;&#1090;&#1086;&#1074;&#1082;&#1072;%20&#1076;&#1080;&#1072;&#1075;&#1088;&#1072;&#1084;&#1084;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urmanova.sa\Documents\&#1055;&#1088;&#1077;&#1079;&#1077;&#1085;&#1090;&#1072;&#1094;&#1080;&#1080;\&#1087;&#1086;&#1076;&#1075;&#1086;&#1090;&#1086;&#1074;&#1082;&#1072;%20&#1076;&#1080;&#1072;&#1075;&#1088;&#1072;&#1084;&#1084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</c:rich>
      </c:tx>
      <c:layout>
        <c:manualLayout>
          <c:xMode val="edge"/>
          <c:yMode val="edge"/>
          <c:x val="0.42725452184580676"/>
          <c:y val="0.127572246667610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19050" cap="flat" cmpd="sng" algn="ctr">
          <a:solidFill>
            <a:schemeClr val="tx1">
              <a:lumMod val="25000"/>
              <a:lumOff val="75000"/>
            </a:schemeClr>
          </a:solidFill>
          <a:round/>
        </a:ln>
        <a:effectLst/>
        <a:sp3d contourW="19050">
          <a:contourClr>
            <a:schemeClr val="tx1">
              <a:lumMod val="25000"/>
              <a:lumOff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Лист2!$D$2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98C1D6"/>
            </a:solidFill>
            <a:ln>
              <a:solidFill>
                <a:schemeClr val="accent1"/>
              </a:solidFill>
            </a:ln>
            <a:effectLst/>
            <a:sp3d>
              <a:contourClr>
                <a:schemeClr val="accent1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Лист2!$C$3:$C$5</c:f>
              <c:strCache>
                <c:ptCount val="3"/>
                <c:pt idx="0">
                  <c:v>количество пролеченных случаев</c:v>
                </c:pt>
                <c:pt idx="1">
                  <c:v>количество операций</c:v>
                </c:pt>
                <c:pt idx="2">
                  <c:v>количество пролеченных пациентов</c:v>
                </c:pt>
              </c:strCache>
            </c:strRef>
          </c:cat>
          <c:val>
            <c:numRef>
              <c:f>Лист2!$D$3:$D$5</c:f>
              <c:numCache>
                <c:formatCode>General</c:formatCode>
                <c:ptCount val="3"/>
                <c:pt idx="0">
                  <c:v>4105</c:v>
                </c:pt>
                <c:pt idx="1">
                  <c:v>3125</c:v>
                </c:pt>
                <c:pt idx="2">
                  <c:v>2825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D7A-479E-BFB4-516BD9A3A9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3140912"/>
        <c:axId val="224528352"/>
        <c:axId val="0"/>
      </c:bar3DChart>
      <c:catAx>
        <c:axId val="2231409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24528352"/>
        <c:crosses val="autoZero"/>
        <c:auto val="1"/>
        <c:lblAlgn val="ctr"/>
        <c:lblOffset val="100"/>
        <c:noMultiLvlLbl val="0"/>
      </c:catAx>
      <c:valAx>
        <c:axId val="2245283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3140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1-2 кат</c:v>
                </c:pt>
              </c:strCache>
            </c:strRef>
          </c:tx>
          <c:spPr>
            <a:solidFill>
              <a:srgbClr val="5FB7A1"/>
            </a:solidFill>
            <a:ln>
              <a:solidFill>
                <a:srgbClr val="5FB7A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250</c:v>
                </c:pt>
                <c:pt idx="1">
                  <c:v>113</c:v>
                </c:pt>
                <c:pt idx="2">
                  <c:v>124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1E0-4DB6-B0D6-BA3B2F3A8A5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3-5 кат</c:v>
                </c:pt>
              </c:strCache>
            </c:strRef>
          </c:tx>
          <c:spPr>
            <a:solidFill>
              <a:srgbClr val="5A95B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2875</c:v>
                </c:pt>
                <c:pt idx="1">
                  <c:v>3042</c:v>
                </c:pt>
                <c:pt idx="2">
                  <c:v>2545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1E0-4DB6-B0D6-BA3B2F3A8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70"/>
        <c:axId val="259595760"/>
        <c:axId val="259599288"/>
      </c:barChart>
      <c:catAx>
        <c:axId val="259595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59599288"/>
        <c:crosses val="autoZero"/>
        <c:auto val="1"/>
        <c:lblAlgn val="ctr"/>
        <c:lblOffset val="100"/>
        <c:noMultiLvlLbl val="0"/>
      </c:catAx>
      <c:valAx>
        <c:axId val="2595992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59595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3200"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pPr>
            <a:r>
              <a:rPr lang="ru-RU" sz="2400" dirty="0"/>
              <a:t>Доля доходов от научной деятельности в общем объеме бюджета</a:t>
            </a:r>
          </a:p>
        </c:rich>
      </c:tx>
      <c:layout>
        <c:manualLayout>
          <c:xMode val="edge"/>
          <c:yMode val="edge"/>
          <c:x val="0.18243086775869188"/>
          <c:y val="3.4831991931558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1.7264980264206631E-2"/>
          <c:y val="0.34324716997629617"/>
          <c:w val="0.94002666565342474"/>
          <c:h val="0.482412350413888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429F8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429F8C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97D-4B55-A345-403E5E2660EE}"/>
              </c:ext>
            </c:extLst>
          </c:dPt>
          <c:dPt>
            <c:idx val="1"/>
            <c:invertIfNegative val="0"/>
            <c:bubble3D val="0"/>
            <c:spPr>
              <a:solidFill>
                <a:srgbClr val="429F8C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97D-4B55-A345-403E5E2660EE}"/>
              </c:ext>
            </c:extLst>
          </c:dPt>
          <c:dPt>
            <c:idx val="2"/>
            <c:invertIfNegative val="0"/>
            <c:bubble3D val="0"/>
            <c:spPr>
              <a:solidFill>
                <a:srgbClr val="429F8C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97D-4B55-A345-403E5E2660EE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800" dirty="0"/>
                      <a:t>0,70%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97D-4B55-A345-403E5E2660E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0,43%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97D-4B55-A345-403E5E2660E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0,44%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97D-4B55-A345-403E5E2660E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Факт 2019 г.</c:v>
                </c:pt>
                <c:pt idx="1">
                  <c:v>План 2020 г.</c:v>
                </c:pt>
                <c:pt idx="2">
                  <c:v>Факт 2020 г.</c:v>
                </c:pt>
              </c:strCache>
            </c:strRef>
          </c:cat>
          <c:val>
            <c:numRef>
              <c:f>Лист1!$B$2:$B$4</c:f>
              <c:numCache>
                <c:formatCode>0.00</c:formatCode>
                <c:ptCount val="3"/>
                <c:pt idx="0">
                  <c:v>0.7</c:v>
                </c:pt>
                <c:pt idx="1">
                  <c:v>0.43</c:v>
                </c:pt>
                <c:pt idx="2">
                  <c:v>0.44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17-0C4C-BA00-D3DE510D7E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25"/>
        <c:axId val="261705760"/>
        <c:axId val="261706936"/>
      </c:barChart>
      <c:catAx>
        <c:axId val="261705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61706936"/>
        <c:crosses val="autoZero"/>
        <c:auto val="1"/>
        <c:lblAlgn val="ctr"/>
        <c:lblOffset val="100"/>
        <c:noMultiLvlLbl val="0"/>
      </c:catAx>
      <c:valAx>
        <c:axId val="261706936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26170576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pPr>
            <a:r>
              <a:rPr lang="ru-RU" sz="2400" dirty="0"/>
              <a:t> Средний индекс </a:t>
            </a:r>
            <a:r>
              <a:rPr lang="ru-RU" sz="2400" dirty="0" err="1"/>
              <a:t>Хирша</a:t>
            </a:r>
            <a:r>
              <a:rPr lang="ru-RU" sz="2400" dirty="0"/>
              <a:t> сотрудников организаций по данным базы</a:t>
            </a:r>
            <a:r>
              <a:rPr lang="en-US" sz="2400" dirty="0"/>
              <a:t> </a:t>
            </a:r>
            <a:r>
              <a:rPr lang="ru-RU" sz="2400" dirty="0"/>
              <a:t> </a:t>
            </a:r>
            <a:r>
              <a:rPr lang="en-US" sz="2400" dirty="0"/>
              <a:t>Web</a:t>
            </a:r>
            <a:r>
              <a:rPr lang="ru-RU" sz="2400" dirty="0"/>
              <a:t> </a:t>
            </a:r>
            <a:r>
              <a:rPr lang="en-US" sz="2400" dirty="0"/>
              <a:t>of</a:t>
            </a:r>
            <a:r>
              <a:rPr lang="ru-RU" sz="2400" dirty="0"/>
              <a:t> </a:t>
            </a:r>
            <a:r>
              <a:rPr lang="en-US" sz="2400" dirty="0" err="1"/>
              <a:t>Scince</a:t>
            </a:r>
            <a:r>
              <a:rPr lang="en-US" sz="2400" dirty="0"/>
              <a:t> </a:t>
            </a:r>
            <a:r>
              <a:rPr lang="ru-RU" sz="2400" dirty="0"/>
              <a:t>либо</a:t>
            </a:r>
            <a:r>
              <a:rPr lang="en-US" sz="2400" dirty="0"/>
              <a:t> Scopus</a:t>
            </a:r>
            <a:endParaRPr lang="ru-RU" sz="2400" dirty="0"/>
          </a:p>
        </c:rich>
      </c:tx>
      <c:layout>
        <c:manualLayout>
          <c:xMode val="edge"/>
          <c:yMode val="edge"/>
          <c:x val="0.1419548171938818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4717551641662393E-2"/>
          <c:y val="0.35040600569621866"/>
          <c:w val="0.94002666565342474"/>
          <c:h val="0.50949691780878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346F9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46F9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97D-4B55-A345-403E5E2660EE}"/>
              </c:ext>
            </c:extLst>
          </c:dPt>
          <c:dPt>
            <c:idx val="1"/>
            <c:invertIfNegative val="0"/>
            <c:bubble3D val="0"/>
            <c:spPr>
              <a:solidFill>
                <a:srgbClr val="346F9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97D-4B55-A345-403E5E2660EE}"/>
              </c:ext>
            </c:extLst>
          </c:dPt>
          <c:dPt>
            <c:idx val="2"/>
            <c:invertIfNegative val="0"/>
            <c:bubble3D val="0"/>
            <c:spPr>
              <a:solidFill>
                <a:srgbClr val="346F9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97D-4B55-A345-403E5E2660EE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AD4EC8CE-D242-4B7F-A294-B10A8854F087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1"/>
              <c:showSerName val="1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97D-4B55-A345-403E5E2660EE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97D-4B55-A345-403E5E2660E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A69E603E-A27B-4DEB-9CE1-3A59233E35D4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1"/>
              <c:showSerName val="1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97D-4B55-A345-403E5E2660EE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Факт 2019 г.</c:v>
                </c:pt>
                <c:pt idx="1">
                  <c:v>План 2020 г.</c:v>
                </c:pt>
                <c:pt idx="2">
                  <c:v>Факт 2020 г.</c:v>
                </c:pt>
              </c:strCache>
            </c:strRef>
          </c:cat>
          <c:val>
            <c:numRef>
              <c:f>Лист1!$B$2:$B$4</c:f>
              <c:numCache>
                <c:formatCode>@</c:formatCode>
                <c:ptCount val="3"/>
                <c:pt idx="0">
                  <c:v>0.31</c:v>
                </c:pt>
                <c:pt idx="1">
                  <c:v>0.5</c:v>
                </c:pt>
                <c:pt idx="2">
                  <c:v>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17-0C4C-BA00-D3DE510D7E66}"/>
            </c:ext>
            <c:ext xmlns:c15="http://schemas.microsoft.com/office/drawing/2012/chart" uri="{02D57815-91ED-43cb-92C2-25804820EDAC}">
              <c15:datalabelsRange>
                <c15:f>Лист1!$B$3</c15:f>
                <c15:dlblRangeCache>
                  <c:ptCount val="1"/>
                  <c:pt idx="0">
                    <c:v>0,5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25"/>
        <c:axId val="261707720"/>
        <c:axId val="261701448"/>
      </c:barChart>
      <c:catAx>
        <c:axId val="261707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61701448"/>
        <c:crosses val="autoZero"/>
        <c:auto val="1"/>
        <c:lblAlgn val="ctr"/>
        <c:lblOffset val="100"/>
        <c:noMultiLvlLbl val="0"/>
      </c:catAx>
      <c:valAx>
        <c:axId val="261701448"/>
        <c:scaling>
          <c:orientation val="minMax"/>
        </c:scaling>
        <c:delete val="1"/>
        <c:axPos val="l"/>
        <c:numFmt formatCode="@" sourceLinked="1"/>
        <c:majorTickMark val="none"/>
        <c:minorTickMark val="none"/>
        <c:tickLblPos val="nextTo"/>
        <c:crossAx val="261707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619414560383112E-2"/>
          <c:y val="0.32402681756415391"/>
          <c:w val="0.90761608498526569"/>
          <c:h val="0.48350837845872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68D2ED"/>
            </a:solidFill>
            <a:ln>
              <a:solidFill>
                <a:srgbClr val="68D2ED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8D2ED"/>
              </a:solidFill>
              <a:ln>
                <a:solidFill>
                  <a:srgbClr val="68D2ED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97D-4B55-A345-403E5E2660EE}"/>
              </c:ext>
            </c:extLst>
          </c:dPt>
          <c:dPt>
            <c:idx val="1"/>
            <c:invertIfNegative val="0"/>
            <c:bubble3D val="0"/>
            <c:spPr>
              <a:solidFill>
                <a:srgbClr val="68D2ED"/>
              </a:solidFill>
              <a:ln>
                <a:solidFill>
                  <a:srgbClr val="68D2ED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97D-4B55-A345-403E5E2660EE}"/>
              </c:ext>
            </c:extLst>
          </c:dPt>
          <c:dPt>
            <c:idx val="2"/>
            <c:invertIfNegative val="0"/>
            <c:bubble3D val="0"/>
            <c:spPr>
              <a:solidFill>
                <a:srgbClr val="68D2ED"/>
              </a:solidFill>
              <a:ln>
                <a:solidFill>
                  <a:srgbClr val="68D2ED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97D-4B55-A345-403E5E2660EE}"/>
              </c:ext>
            </c:extLst>
          </c:dPt>
          <c:dLbls>
            <c:dLbl>
              <c:idx val="0"/>
              <c:layout>
                <c:manualLayout>
                  <c:x val="-8.8183409270594856E-4"/>
                  <c:y val="-8.5368245674485171E-4"/>
                </c:manualLayout>
              </c:layout>
              <c:tx>
                <c:rich>
                  <a:bodyPr/>
                  <a:lstStyle/>
                  <a:p>
                    <a:fld id="{B3D3C491-C0D8-49FD-8CED-B9F08268F7ED}" type="VALUE">
                      <a:rPr lang="en-US" smtClean="0"/>
                      <a:pPr/>
                      <a:t>[ЗНАЧЕНИЕ]</a:t>
                    </a:fld>
                    <a:endParaRPr lang="en-US" dirty="0"/>
                  </a:p>
                  <a:p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97D-4B55-A345-403E5E2660EE}"/>
                </c:ext>
                <c:ext xmlns:c15="http://schemas.microsoft.com/office/drawing/2012/chart" uri="{CE6537A1-D6FC-4f65-9D91-7224C49458BB}">
                  <c15:layout>
                    <c:manualLayout>
                      <c:w val="0.18410043409845514"/>
                      <c:h val="6.5562812678004553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0DA18BF2-1824-4D14-8FAF-E17AB75E8E40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97D-4B55-A345-403E5E2660EE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0,18%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97D-4B55-A345-403E5E2660E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Факт 2019 г.</c:v>
                </c:pt>
                <c:pt idx="1">
                  <c:v>План 2020 г.</c:v>
                </c:pt>
                <c:pt idx="2">
                  <c:v>Факт 2020 г.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2E-3</c:v>
                </c:pt>
                <c:pt idx="1">
                  <c:v>1.8E-3</c:v>
                </c:pt>
                <c:pt idx="2">
                  <c:v>1.8E-3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17-0C4C-BA00-D3DE510D7E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-70"/>
        <c:axId val="261703800"/>
        <c:axId val="261704192"/>
      </c:barChart>
      <c:catAx>
        <c:axId val="261703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61704192"/>
        <c:crosses val="autoZero"/>
        <c:auto val="1"/>
        <c:lblAlgn val="ctr"/>
        <c:lblOffset val="100"/>
        <c:noMultiLvlLbl val="0"/>
      </c:catAx>
      <c:valAx>
        <c:axId val="261704192"/>
        <c:scaling>
          <c:orientation val="minMax"/>
          <c:max val="1.0000000000000002E-2"/>
          <c:min val="0"/>
        </c:scaling>
        <c:delete val="1"/>
        <c:axPos val="l"/>
        <c:numFmt formatCode="0.00%" sourceLinked="1"/>
        <c:majorTickMark val="out"/>
        <c:minorTickMark val="none"/>
        <c:tickLblPos val="nextTo"/>
        <c:crossAx val="261703800"/>
        <c:crosses val="autoZero"/>
        <c:crossBetween val="between"/>
        <c:majorUnit val="1.0000000000000002E-3"/>
        <c:minorUnit val="1.0000000000000002E-3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391226371672988E-2"/>
          <c:y val="0.40638896247995265"/>
          <c:w val="0.90761608498526569"/>
          <c:h val="0.400503220439894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68D2ED"/>
            </a:solidFill>
            <a:ln>
              <a:solidFill>
                <a:srgbClr val="68D2ED"/>
              </a:solidFill>
            </a:ln>
            <a:effectLst/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197D-4B55-A345-403E5E2660EE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197D-4B55-A345-403E5E2660EE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197D-4B55-A345-403E5E2660E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г.</c:v>
                </c:pt>
                <c:pt idx="1">
                  <c:v>План 2020 г.</c:v>
                </c:pt>
                <c:pt idx="2">
                  <c:v>2020 г.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17-0C4C-BA00-D3DE510D7E6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90"/>
        <c:axId val="261706152"/>
        <c:axId val="261706544"/>
      </c:barChart>
      <c:catAx>
        <c:axId val="261706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61706544"/>
        <c:crosses val="autoZero"/>
        <c:auto val="1"/>
        <c:lblAlgn val="ctr"/>
        <c:lblOffset val="100"/>
        <c:noMultiLvlLbl val="0"/>
      </c:catAx>
      <c:valAx>
        <c:axId val="2617065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61706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641251982103005E-2"/>
          <c:y val="0.44886339159594535"/>
          <c:w val="0.93185731888376044"/>
          <c:h val="0.410033459393056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24B1B2"/>
            </a:solidFill>
            <a:ln>
              <a:solidFill>
                <a:srgbClr val="24B1B2"/>
              </a:solidFill>
            </a:ln>
            <a:effectLst/>
          </c:spPr>
          <c:invertIfNegative val="0"/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0761-495D-8144-F95B4C2B68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г.</c:v>
                </c:pt>
                <c:pt idx="1">
                  <c:v>План 2020 г.</c:v>
                </c:pt>
                <c:pt idx="2">
                  <c:v>2020 г.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75-D540-A6BD-731957C9FB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70"/>
        <c:axId val="263540912"/>
        <c:axId val="263540520"/>
      </c:barChart>
      <c:catAx>
        <c:axId val="263540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63540520"/>
        <c:crosses val="autoZero"/>
        <c:auto val="1"/>
        <c:lblAlgn val="ctr"/>
        <c:lblOffset val="100"/>
        <c:noMultiLvlLbl val="0"/>
      </c:catAx>
      <c:valAx>
        <c:axId val="2635405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63540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400" b="0" dirty="0"/>
              <a:t>Количество выпускников резидентуры</a:t>
            </a:r>
          </a:p>
        </c:rich>
      </c:tx>
      <c:layout>
        <c:manualLayout>
          <c:xMode val="edge"/>
          <c:yMode val="edge"/>
          <c:x val="0.1146542554132508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4602404259514379"/>
          <c:y val="0.22972259226260827"/>
          <c:w val="0.53254206714338426"/>
          <c:h val="0.7680744850897373"/>
        </c:manualLayout>
      </c:layout>
      <c:doughnutChart>
        <c:varyColors val="1"/>
        <c:ser>
          <c:idx val="0"/>
          <c:order val="0"/>
          <c:spPr>
            <a:ln>
              <a:solidFill>
                <a:srgbClr val="ED9888"/>
              </a:solidFill>
            </a:ln>
          </c:spPr>
          <c:dPt>
            <c:idx val="0"/>
            <c:bubble3D val="0"/>
            <c:spPr>
              <a:solidFill>
                <a:srgbClr val="53A5D5"/>
              </a:solidFill>
              <a:ln>
                <a:solidFill>
                  <a:srgbClr val="ED9888"/>
                </a:solidFill>
              </a:ln>
              <a:effectLst>
                <a:outerShdw blurRad="50800" dist="38100" dir="14700000" algn="t" rotWithShape="0">
                  <a:srgbClr val="000000">
                    <a:alpha val="60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54F-424D-8396-DCAEF66DAA6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60000"/>
                      <a:satMod val="160000"/>
                    </a:schemeClr>
                  </a:gs>
                  <a:gs pos="46000">
                    <a:schemeClr val="accent2">
                      <a:tint val="86000"/>
                      <a:satMod val="160000"/>
                    </a:schemeClr>
                  </a:gs>
                  <a:gs pos="100000">
                    <a:schemeClr val="accent2">
                      <a:shade val="40000"/>
                      <a:satMod val="160000"/>
                    </a:schemeClr>
                  </a:gs>
                </a:gsLst>
                <a:path path="circle">
                  <a:fillToRect l="50000" t="155000" r="50000" b="-55000"/>
                </a:path>
              </a:gradFill>
              <a:ln>
                <a:solidFill>
                  <a:srgbClr val="ED9888"/>
                </a:solidFill>
              </a:ln>
              <a:effectLst>
                <a:outerShdw blurRad="50800" dist="38100" dir="14700000" algn="t" rotWithShape="0">
                  <a:srgbClr val="000000">
                    <a:alpha val="60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54F-424D-8396-DCAEF66DAA6F}"/>
              </c:ext>
            </c:extLst>
          </c:dPt>
          <c:dPt>
            <c:idx val="2"/>
            <c:bubble3D val="0"/>
            <c:spPr>
              <a:solidFill>
                <a:srgbClr val="ED9888"/>
              </a:solidFill>
              <a:ln>
                <a:noFill/>
              </a:ln>
              <a:effectLst>
                <a:outerShdw blurRad="50800" dist="38100" dir="14700000" algn="t" rotWithShape="0">
                  <a:srgbClr val="000000">
                    <a:alpha val="60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54F-424D-8396-DCAEF66DAA6F}"/>
              </c:ext>
            </c:extLst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ru-RU"/>
                      <a:t>План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54F-424D-8396-DCAEF66DAA6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val>
            <c:numRef>
              <c:f>Лист1!$C$3:$C$5</c:f>
              <c:numCache>
                <c:formatCode>General</c:formatCode>
                <c:ptCount val="3"/>
                <c:pt idx="0">
                  <c:v>2019</c:v>
                </c:pt>
                <c:pt idx="1">
                  <c:v>0</c:v>
                </c:pt>
                <c:pt idx="2">
                  <c:v>2020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54F-424D-8396-DCAEF66DAA6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rgbClr val="53A5D5"/>
              </a:solidFill>
              <a:ln>
                <a:noFill/>
              </a:ln>
              <a:effectLst>
                <a:outerShdw blurRad="50800" dist="38100" dir="14700000" algn="t" rotWithShape="0">
                  <a:srgbClr val="000000">
                    <a:alpha val="60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254F-424D-8396-DCAEF66DAA6F}"/>
              </c:ext>
            </c:extLst>
          </c:dPt>
          <c:dPt>
            <c:idx val="1"/>
            <c:bubble3D val="0"/>
            <c:spPr>
              <a:solidFill>
                <a:srgbClr val="9BEED7"/>
              </a:solidFill>
              <a:ln>
                <a:noFill/>
              </a:ln>
              <a:effectLst>
                <a:outerShdw blurRad="50800" dist="38100" dir="14700000" algn="t" rotWithShape="0">
                  <a:srgbClr val="000000">
                    <a:alpha val="60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254F-424D-8396-DCAEF66DAA6F}"/>
              </c:ext>
            </c:extLst>
          </c:dPt>
          <c:dPt>
            <c:idx val="2"/>
            <c:bubble3D val="0"/>
            <c:spPr>
              <a:solidFill>
                <a:srgbClr val="ED9888"/>
              </a:solidFill>
              <a:ln>
                <a:noFill/>
              </a:ln>
              <a:effectLst>
                <a:outerShdw blurRad="50800" dist="38100" dir="14700000" algn="t" rotWithShape="0">
                  <a:srgbClr val="000000">
                    <a:alpha val="60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254F-424D-8396-DCAEF66DAA6F}"/>
              </c:ext>
            </c:extLst>
          </c:dPt>
          <c:dLbls>
            <c:dLbl>
              <c:idx val="0"/>
              <c:layout>
                <c:manualLayout>
                  <c:x val="0.16952947007927888"/>
                  <c:y val="1.178356012433975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254F-424D-8396-DCAEF66DAA6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388916140408549"/>
                  <c:y val="1.47294501554248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254F-424D-8396-DCAEF66DAA6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1233880547422094"/>
                  <c:y val="-5.891780062169823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254F-424D-8396-DCAEF66DAA6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val>
            <c:numRef>
              <c:f>Лист1!$D$3:$D$5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254F-424D-8396-DCAEF66DAA6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400" b="0" dirty="0"/>
              <a:t>Доля выпускников резидентуры, успешно прошедших независимую </a:t>
            </a:r>
            <a:r>
              <a:rPr lang="ru-RU" sz="2400" b="0" dirty="0" err="1"/>
              <a:t>экзаменацию</a:t>
            </a:r>
            <a:r>
              <a:rPr lang="ru-RU" sz="2400" b="0" dirty="0"/>
              <a:t>          с первого раза</a:t>
            </a:r>
          </a:p>
        </c:rich>
      </c:tx>
      <c:layout>
        <c:manualLayout>
          <c:xMode val="edge"/>
          <c:yMode val="edge"/>
          <c:x val="9.7342137355018107E-2"/>
          <c:y val="2.42533438910953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3589501312335964"/>
          <c:y val="0.2061555847185769"/>
          <c:w val="0.43654352580927391"/>
          <c:h val="0.72757254301545649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53A5D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00A-4481-9ADD-AAB23F13048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00A-4481-9ADD-AAB23F130486}"/>
              </c:ext>
            </c:extLst>
          </c:dPt>
          <c:dPt>
            <c:idx val="2"/>
            <c:bubble3D val="0"/>
            <c:spPr>
              <a:solidFill>
                <a:srgbClr val="ED9888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00A-4481-9ADD-AAB23F130486}"/>
              </c:ext>
            </c:extLst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ru-RU"/>
                      <a:t>План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00A-4481-9ADD-AAB23F1304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val>
            <c:numRef>
              <c:f>Лист1!$C$3:$C$5</c:f>
              <c:numCache>
                <c:formatCode>General</c:formatCode>
                <c:ptCount val="3"/>
                <c:pt idx="0">
                  <c:v>2019</c:v>
                </c:pt>
                <c:pt idx="1">
                  <c:v>0</c:v>
                </c:pt>
                <c:pt idx="2">
                  <c:v>2020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00A-4481-9ADD-AAB23F130486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rgbClr val="53A5D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600A-4481-9ADD-AAB23F130486}"/>
              </c:ext>
            </c:extLst>
          </c:dPt>
          <c:dPt>
            <c:idx val="1"/>
            <c:bubble3D val="0"/>
            <c:spPr>
              <a:solidFill>
                <a:srgbClr val="9BEED7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600A-4481-9ADD-AAB23F130486}"/>
              </c:ext>
            </c:extLst>
          </c:dPt>
          <c:dPt>
            <c:idx val="2"/>
            <c:bubble3D val="0"/>
            <c:spPr>
              <a:solidFill>
                <a:srgbClr val="ED9888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600A-4481-9ADD-AAB23F130486}"/>
              </c:ext>
            </c:extLst>
          </c:dPt>
          <c:dLbls>
            <c:dLbl>
              <c:idx val="0"/>
              <c:layout>
                <c:manualLayout>
                  <c:x val="0.15595372075296202"/>
                  <c:y val="6.296775872262112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600A-4481-9ADD-AAB23F1304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2940840658224495"/>
                  <c:y val="5.541162767590663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600A-4481-9ADD-AAB23F1304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6226763868848916E-2"/>
                  <c:y val="-0.11334196570071811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600A-4481-9ADD-AAB23F1304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val>
            <c:numRef>
              <c:f>Лист1!$D$3:$D$5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600A-4481-9ADD-AAB23F1304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400" b="0" dirty="0"/>
              <a:t>Доля трудоустроенных выпускников резидентов</a:t>
            </a:r>
            <a:endParaRPr lang="ru-RU" sz="2200" b="0" dirty="0"/>
          </a:p>
        </c:rich>
      </c:tx>
      <c:layout>
        <c:manualLayout>
          <c:xMode val="edge"/>
          <c:yMode val="edge"/>
          <c:x val="0.16683363349229233"/>
          <c:y val="5.06193596702385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2032866044122823"/>
          <c:y val="0.2786693326256065"/>
          <c:w val="0.46453766259518198"/>
          <c:h val="0.72133066737439344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53A5D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134-4924-A80E-4E5CEA4CBB5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134-4924-A80E-4E5CEA4CBB56}"/>
              </c:ext>
            </c:extLst>
          </c:dPt>
          <c:dPt>
            <c:idx val="2"/>
            <c:bubble3D val="0"/>
            <c:spPr>
              <a:solidFill>
                <a:srgbClr val="ED9888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134-4924-A80E-4E5CEA4CBB56}"/>
              </c:ext>
            </c:extLst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ru-RU"/>
                      <a:t>План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134-4924-A80E-4E5CEA4CBB5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val>
            <c:numRef>
              <c:f>Лист1!$C$3:$C$5</c:f>
              <c:numCache>
                <c:formatCode>General</c:formatCode>
                <c:ptCount val="3"/>
                <c:pt idx="0">
                  <c:v>2019</c:v>
                </c:pt>
                <c:pt idx="1">
                  <c:v>0</c:v>
                </c:pt>
                <c:pt idx="2">
                  <c:v>2020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134-4924-A80E-4E5CEA4CBB56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rgbClr val="53A5D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2134-4924-A80E-4E5CEA4CBB56}"/>
              </c:ext>
            </c:extLst>
          </c:dPt>
          <c:dPt>
            <c:idx val="1"/>
            <c:bubble3D val="0"/>
            <c:spPr>
              <a:solidFill>
                <a:srgbClr val="9BEED7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2134-4924-A80E-4E5CEA4CBB56}"/>
              </c:ext>
            </c:extLst>
          </c:dPt>
          <c:dPt>
            <c:idx val="2"/>
            <c:bubble3D val="0"/>
            <c:spPr>
              <a:solidFill>
                <a:srgbClr val="ED9888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2134-4924-A80E-4E5CEA4CBB56}"/>
              </c:ext>
            </c:extLst>
          </c:dPt>
          <c:dLbls>
            <c:dLbl>
              <c:idx val="0"/>
              <c:layout>
                <c:manualLayout>
                  <c:x val="0.12798974120959145"/>
                  <c:y val="-2.14855707263328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2134-4924-A80E-4E5CEA4CBB5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4528565218386072"/>
                  <c:y val="-2.148557072633292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2134-4924-A80E-4E5CEA4CBB5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8586692553334049E-2"/>
                  <c:y val="-2.148557072633292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2134-4924-A80E-4E5CEA4CBB5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val>
            <c:numRef>
              <c:f>Лист1!$D$3:$D$5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2134-4924-A80E-4E5CEA4CBB5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слушателей резидентуры</a:t>
            </a:r>
            <a:r>
              <a:rPr lang="ru-RU" sz="2400" baseline="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1-го года обучения</a:t>
            </a:r>
          </a:p>
        </c:rich>
      </c:tx>
      <c:layout>
        <c:manualLayout>
          <c:xMode val="edge"/>
          <c:yMode val="edge"/>
          <c:x val="0.13725899307564449"/>
          <c:y val="2.58838467472462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bg2">
                  <a:lumMod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4.6030246919208082E-2"/>
          <c:y val="0.21742431267686871"/>
          <c:w val="0.91790493445335042"/>
          <c:h val="0.6749767402046453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53A5D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Лист3!$C$4:$C$6</c:f>
              <c:strCache>
                <c:ptCount val="3"/>
                <c:pt idx="0">
                  <c:v>2019</c:v>
                </c:pt>
                <c:pt idx="1">
                  <c:v>План</c:v>
                </c:pt>
                <c:pt idx="2">
                  <c:v>2020</c:v>
                </c:pt>
              </c:strCache>
            </c:strRef>
          </c:cat>
          <c:val>
            <c:numRef>
              <c:f>Лист3!$D$4:$D$6</c:f>
              <c:numCache>
                <c:formatCode>General</c:formatCode>
                <c:ptCount val="3"/>
                <c:pt idx="0">
                  <c:v>8</c:v>
                </c:pt>
                <c:pt idx="1">
                  <c:v>10</c:v>
                </c:pt>
                <c:pt idx="2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D83-45EE-910D-37176FE13AC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27"/>
        <c:axId val="258892784"/>
        <c:axId val="258891608"/>
      </c:barChart>
      <c:catAx>
        <c:axId val="258892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58891608"/>
        <c:crosses val="autoZero"/>
        <c:auto val="1"/>
        <c:lblAlgn val="ctr"/>
        <c:lblOffset val="100"/>
        <c:noMultiLvlLbl val="0"/>
      </c:catAx>
      <c:valAx>
        <c:axId val="258891608"/>
        <c:scaling>
          <c:orientation val="minMax"/>
          <c:max val="35"/>
        </c:scaling>
        <c:delete val="1"/>
        <c:axPos val="l"/>
        <c:numFmt formatCode="General" sourceLinked="1"/>
        <c:majorTickMark val="out"/>
        <c:minorTickMark val="none"/>
        <c:tickLblPos val="nextTo"/>
        <c:crossAx val="25889278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2433201197486664"/>
          <c:y val="0.149264347460700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spc="150" baseline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19050" cap="flat" cmpd="sng" algn="ctr">
          <a:solidFill>
            <a:schemeClr val="tx1">
              <a:lumMod val="25000"/>
              <a:lumOff val="75000"/>
            </a:schemeClr>
          </a:solidFill>
          <a:round/>
        </a:ln>
        <a:effectLst/>
        <a:sp3d contourW="19050">
          <a:contourClr>
            <a:schemeClr val="tx1">
              <a:lumMod val="25000"/>
              <a:lumOff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Лист2!$K$1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5A95B2"/>
            </a:solidFill>
            <a:ln>
              <a:solidFill>
                <a:schemeClr val="accent1"/>
              </a:solidFill>
            </a:ln>
            <a:effectLst/>
            <a:sp3d>
              <a:contourClr>
                <a:schemeClr val="accent1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Лист2!$J$2:$J$4</c:f>
              <c:strCache>
                <c:ptCount val="3"/>
                <c:pt idx="0">
                  <c:v>количество пролеченных случаев</c:v>
                </c:pt>
                <c:pt idx="1">
                  <c:v>количество операций</c:v>
                </c:pt>
                <c:pt idx="2">
                  <c:v>количество пролеченных пациентов</c:v>
                </c:pt>
              </c:strCache>
            </c:strRef>
          </c:cat>
          <c:val>
            <c:numRef>
              <c:f>Лист2!$K$2:$K$4</c:f>
              <c:numCache>
                <c:formatCode>General</c:formatCode>
                <c:ptCount val="3"/>
                <c:pt idx="0">
                  <c:v>4353</c:v>
                </c:pt>
                <c:pt idx="1">
                  <c:v>3155</c:v>
                </c:pt>
                <c:pt idx="2">
                  <c:v>2884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F9-426C-BAC3-627AD2237D5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1149576"/>
        <c:axId val="221149960"/>
        <c:axId val="0"/>
      </c:bar3DChart>
      <c:catAx>
        <c:axId val="221149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21149960"/>
        <c:crosses val="autoZero"/>
        <c:auto val="1"/>
        <c:lblAlgn val="ctr"/>
        <c:lblOffset val="100"/>
        <c:noMultiLvlLbl val="0"/>
      </c:catAx>
      <c:valAx>
        <c:axId val="22114996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1149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</a:t>
            </a:r>
            <a:r>
              <a:rPr lang="ru-RU" sz="2400" baseline="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обученных специалистов на базе общества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553617988615038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4.808413505825191E-2"/>
          <c:y val="0.28731069889443367"/>
          <c:w val="0.9301045755307622"/>
          <c:h val="0.6050903539870804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54ADDF"/>
            </a:solidFill>
            <a:ln>
              <a:solidFill>
                <a:srgbClr val="54ADD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Лист3!$M$3:$M$5</c:f>
              <c:strCache>
                <c:ptCount val="3"/>
                <c:pt idx="0">
                  <c:v>2019</c:v>
                </c:pt>
                <c:pt idx="1">
                  <c:v>План</c:v>
                </c:pt>
                <c:pt idx="2">
                  <c:v>2020</c:v>
                </c:pt>
              </c:strCache>
            </c:strRef>
          </c:cat>
          <c:val>
            <c:numRef>
              <c:f>Лист3!$N$3:$N$5</c:f>
              <c:numCache>
                <c:formatCode>General</c:formatCode>
                <c:ptCount val="3"/>
                <c:pt idx="0">
                  <c:v>31</c:v>
                </c:pt>
                <c:pt idx="1">
                  <c:v>30</c:v>
                </c:pt>
                <c:pt idx="2">
                  <c:v>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540-4794-A343-D89CA5FB7CD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27"/>
        <c:axId val="258889256"/>
        <c:axId val="258887688"/>
      </c:barChart>
      <c:catAx>
        <c:axId val="258889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58887688"/>
        <c:crosses val="autoZero"/>
        <c:auto val="1"/>
        <c:lblAlgn val="ctr"/>
        <c:lblOffset val="100"/>
        <c:noMultiLvlLbl val="0"/>
      </c:catAx>
      <c:valAx>
        <c:axId val="258887688"/>
        <c:scaling>
          <c:orientation val="minMax"/>
          <c:max val="35"/>
          <c:min val="10"/>
        </c:scaling>
        <c:delete val="1"/>
        <c:axPos val="l"/>
        <c:numFmt formatCode="General" sourceLinked="1"/>
        <c:majorTickMark val="out"/>
        <c:minorTickMark val="none"/>
        <c:tickLblPos val="nextTo"/>
        <c:crossAx val="25888925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Среднегодовой</a:t>
            </a:r>
            <a:r>
              <a:rPr lang="ru-RU" sz="2400" baseline="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контингент обучающихся (резиденты)</a:t>
            </a:r>
          </a:p>
          <a:p>
            <a:pPr>
              <a:defRPr sz="2400">
                <a:solidFill>
                  <a:schemeClr val="bg2">
                    <a:lumMod val="25000"/>
                  </a:schemeClr>
                </a:solidFill>
              </a:defRPr>
            </a:pP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2262577758884042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bg2">
                  <a:lumMod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54ADDF"/>
            </a:solidFill>
            <a:ln>
              <a:solidFill>
                <a:srgbClr val="54ADD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Лист3!$C$25:$C$27</c:f>
              <c:strCache>
                <c:ptCount val="3"/>
                <c:pt idx="0">
                  <c:v>2019</c:v>
                </c:pt>
                <c:pt idx="1">
                  <c:v>План</c:v>
                </c:pt>
                <c:pt idx="2">
                  <c:v>2020</c:v>
                </c:pt>
              </c:strCache>
            </c:strRef>
          </c:cat>
          <c:val>
            <c:numRef>
              <c:f>Лист3!$D$25:$D$27</c:f>
              <c:numCache>
                <c:formatCode>General</c:formatCode>
                <c:ptCount val="3"/>
                <c:pt idx="0">
                  <c:v>21</c:v>
                </c:pt>
                <c:pt idx="1">
                  <c:v>22</c:v>
                </c:pt>
                <c:pt idx="2">
                  <c:v>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0B0-4D4F-B8F7-39526966055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27"/>
        <c:axId val="258894352"/>
        <c:axId val="258888472"/>
      </c:barChart>
      <c:catAx>
        <c:axId val="258894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58888472"/>
        <c:crosses val="autoZero"/>
        <c:auto val="1"/>
        <c:lblAlgn val="ctr"/>
        <c:lblOffset val="100"/>
        <c:noMultiLvlLbl val="0"/>
      </c:catAx>
      <c:valAx>
        <c:axId val="258888472"/>
        <c:scaling>
          <c:orientation val="minMax"/>
          <c:max val="35"/>
          <c:min val="10"/>
        </c:scaling>
        <c:delete val="1"/>
        <c:axPos val="l"/>
        <c:numFmt formatCode="General" sourceLinked="1"/>
        <c:majorTickMark val="out"/>
        <c:minorTickMark val="none"/>
        <c:tickLblPos val="nextTo"/>
        <c:crossAx val="25889435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54ADD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Лист4!$B$3:$B$5</c:f>
              <c:strCache>
                <c:ptCount val="3"/>
                <c:pt idx="0">
                  <c:v>2019</c:v>
                </c:pt>
                <c:pt idx="1">
                  <c:v>План</c:v>
                </c:pt>
                <c:pt idx="2">
                  <c:v>2020</c:v>
                </c:pt>
              </c:strCache>
            </c:strRef>
          </c:cat>
          <c:val>
            <c:numRef>
              <c:f>Лист4!$C$3:$C$5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12F-4754-B414-DADC1C3FA60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27"/>
        <c:axId val="258893176"/>
        <c:axId val="258890040"/>
      </c:barChart>
      <c:catAx>
        <c:axId val="258893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58890040"/>
        <c:crosses val="autoZero"/>
        <c:auto val="1"/>
        <c:lblAlgn val="ctr"/>
        <c:lblOffset val="100"/>
        <c:noMultiLvlLbl val="0"/>
      </c:catAx>
      <c:valAx>
        <c:axId val="258890040"/>
        <c:scaling>
          <c:orientation val="minMax"/>
          <c:max val="5"/>
        </c:scaling>
        <c:delete val="1"/>
        <c:axPos val="l"/>
        <c:numFmt formatCode="General" sourceLinked="1"/>
        <c:majorTickMark val="out"/>
        <c:minorTickMark val="none"/>
        <c:tickLblPos val="nextTo"/>
        <c:crossAx val="258893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1E3E8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Лист4!$B$13:$B$15</c:f>
              <c:strCache>
                <c:ptCount val="3"/>
                <c:pt idx="0">
                  <c:v>2019</c:v>
                </c:pt>
                <c:pt idx="1">
                  <c:v>План</c:v>
                </c:pt>
                <c:pt idx="2">
                  <c:v>2020</c:v>
                </c:pt>
              </c:strCache>
            </c:strRef>
          </c:cat>
          <c:val>
            <c:numRef>
              <c:f>Лист4!$C$13:$C$15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B18-477B-9AF5-18B405AB09A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27"/>
        <c:axId val="258890824"/>
        <c:axId val="258890432"/>
      </c:barChart>
      <c:catAx>
        <c:axId val="258890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58890432"/>
        <c:crosses val="autoZero"/>
        <c:auto val="1"/>
        <c:lblAlgn val="ctr"/>
        <c:lblOffset val="100"/>
        <c:noMultiLvlLbl val="0"/>
      </c:catAx>
      <c:valAx>
        <c:axId val="258890432"/>
        <c:scaling>
          <c:orientation val="minMax"/>
          <c:max val="5"/>
        </c:scaling>
        <c:delete val="1"/>
        <c:axPos val="l"/>
        <c:numFmt formatCode="General" sourceLinked="1"/>
        <c:majorTickMark val="out"/>
        <c:minorTickMark val="none"/>
        <c:tickLblPos val="nextTo"/>
        <c:crossAx val="258890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A3B97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Лист4!$K$2:$K$4</c:f>
              <c:strCache>
                <c:ptCount val="3"/>
                <c:pt idx="0">
                  <c:v>2019</c:v>
                </c:pt>
                <c:pt idx="1">
                  <c:v>План</c:v>
                </c:pt>
                <c:pt idx="2">
                  <c:v>2020</c:v>
                </c:pt>
              </c:strCache>
            </c:strRef>
          </c:cat>
          <c:val>
            <c:numRef>
              <c:f>Лист4!$L$2:$L$4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53-43F8-B522-00BF636DF8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27"/>
        <c:axId val="258891216"/>
        <c:axId val="258893960"/>
      </c:barChart>
      <c:catAx>
        <c:axId val="258891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58893960"/>
        <c:crosses val="autoZero"/>
        <c:auto val="1"/>
        <c:lblAlgn val="ctr"/>
        <c:lblOffset val="100"/>
        <c:noMultiLvlLbl val="0"/>
      </c:catAx>
      <c:valAx>
        <c:axId val="258893960"/>
        <c:scaling>
          <c:orientation val="minMax"/>
          <c:max val="5"/>
        </c:scaling>
        <c:delete val="1"/>
        <c:axPos val="l"/>
        <c:numFmt formatCode="General" sourceLinked="1"/>
        <c:majorTickMark val="out"/>
        <c:minorTickMark val="none"/>
        <c:tickLblPos val="nextTo"/>
        <c:crossAx val="258891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573374873825176"/>
          <c:y val="0.20900190938060909"/>
          <c:w val="0.68101033463460614"/>
          <c:h val="0.6076723863175839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2060"/>
            </a:solidFill>
            <a:ln w="19050"/>
          </c:spPr>
          <c:explosion val="28"/>
          <c:dPt>
            <c:idx val="0"/>
            <c:bubble3D val="0"/>
            <c:spPr>
              <a:solidFill>
                <a:srgbClr val="FAB771"/>
              </a:solidFill>
              <a:ln w="19050">
                <a:solidFill>
                  <a:srgbClr val="FAB771"/>
                </a:solidFill>
              </a:ln>
              <a:effectLst/>
              <a:sp3d contourW="19050">
                <a:contourClr>
                  <a:srgbClr val="FAB77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A81-45FD-A192-BEEB5539B34A}"/>
              </c:ext>
            </c:extLst>
          </c:dPt>
          <c:dPt>
            <c:idx val="1"/>
            <c:bubble3D val="0"/>
            <c:spPr>
              <a:solidFill>
                <a:srgbClr val="5893AF"/>
              </a:solidFill>
              <a:ln w="19050">
                <a:solidFill>
                  <a:schemeClr val="lt1"/>
                </a:solidFill>
              </a:ln>
              <a:effectLst/>
              <a:sp3d contourW="1905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A81-45FD-A192-BEEB5539B34A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400" dirty="0">
                        <a:solidFill>
                          <a:schemeClr val="tx1"/>
                        </a:solidFill>
                      </a:rPr>
                      <a:t>6%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A81-45FD-A192-BEEB5539B34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94%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A81-45FD-A192-BEEB5539B34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Неисполнение</c:v>
                </c:pt>
                <c:pt idx="1">
                  <c:v>Исполнение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</c:v>
                </c:pt>
                <c:pt idx="1">
                  <c:v>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A81-45FD-A192-BEEB5539B3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0071628588883849E-2"/>
          <c:y val="0.89343360586597076"/>
          <c:w val="0.89999990052083967"/>
          <c:h val="9.4027826349022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</c:rich>
      </c:tx>
      <c:layout>
        <c:manualLayout>
          <c:xMode val="edge"/>
          <c:yMode val="edge"/>
          <c:x val="0.48451450381782574"/>
          <c:y val="0.131113445580079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19050" cap="flat" cmpd="sng" algn="ctr">
          <a:solidFill>
            <a:schemeClr val="tx1">
              <a:lumMod val="25000"/>
              <a:lumOff val="75000"/>
            </a:schemeClr>
          </a:solidFill>
          <a:round/>
        </a:ln>
        <a:effectLst/>
        <a:sp3d contourW="19050">
          <a:contourClr>
            <a:schemeClr val="tx1">
              <a:lumMod val="25000"/>
              <a:lumOff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Лист2!$N$1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5893AF"/>
            </a:solidFill>
            <a:ln>
              <a:solidFill>
                <a:schemeClr val="accent1"/>
              </a:solidFill>
            </a:ln>
            <a:effectLst/>
            <a:sp3d>
              <a:contourClr>
                <a:schemeClr val="accent1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Лист2!$M$2:$M$4</c:f>
              <c:strCache>
                <c:ptCount val="3"/>
                <c:pt idx="0">
                  <c:v>количество пролеченных случаев</c:v>
                </c:pt>
                <c:pt idx="1">
                  <c:v>количество операций</c:v>
                </c:pt>
                <c:pt idx="2">
                  <c:v>количество прооперированных пациентов</c:v>
                </c:pt>
              </c:strCache>
            </c:strRef>
          </c:cat>
          <c:val>
            <c:numRef>
              <c:f>Лист2!$N$2:$N$4</c:f>
              <c:numCache>
                <c:formatCode>General</c:formatCode>
                <c:ptCount val="3"/>
                <c:pt idx="0">
                  <c:v>3972</c:v>
                </c:pt>
                <c:pt idx="1">
                  <c:v>2669</c:v>
                </c:pt>
                <c:pt idx="2">
                  <c:v>2481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3973144"/>
        <c:axId val="223972360"/>
        <c:axId val="0"/>
      </c:bar3DChart>
      <c:catAx>
        <c:axId val="223973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23972360"/>
        <c:crosses val="autoZero"/>
        <c:auto val="1"/>
        <c:lblAlgn val="ctr"/>
        <c:lblOffset val="100"/>
        <c:noMultiLvlLbl val="0"/>
      </c:catAx>
      <c:valAx>
        <c:axId val="22397236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3973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859057345500663E-3"/>
          <c:y val="8.6876402547096998E-2"/>
          <c:w val="0.67339668549977094"/>
          <c:h val="0.91312350329616976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Послеоперационные осложнения </c:v>
                </c:pt>
              </c:strCache>
            </c:strRef>
          </c:tx>
          <c:spPr>
            <a:ln w="63500" cap="rnd">
              <a:solidFill>
                <a:srgbClr val="0B40A9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5806026441258266E-2"/>
                  <c:y val="-5.3570234152339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37A0-4969-93F1-EC481CDF3BD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9520028585144068E-3"/>
                  <c:y val="-5.3570234152340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7A0-4969-93F1-EC481CDF3BD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5.0000000000000001E-3</c:v>
                </c:pt>
                <c:pt idx="1">
                  <c:v>3.8E-3</c:v>
                </c:pt>
                <c:pt idx="2">
                  <c:v>1.6000000000000001E-3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7A0-4969-93F1-EC481CDF3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9596544"/>
        <c:axId val="259598504"/>
      </c:lineChart>
      <c:lineChart>
        <c:grouping val="stacked"/>
        <c:varyColors val="0"/>
        <c:ser>
          <c:idx val="1"/>
          <c:order val="1"/>
          <c:tx>
            <c:strRef>
              <c:f>Лист1!$B$1:$C$1</c:f>
              <c:strCache>
                <c:ptCount val="1"/>
                <c:pt idx="0">
                  <c:v>Послеоперационные осложнения  Послеоперационная летальность</c:v>
                </c:pt>
              </c:strCache>
            </c:strRef>
          </c:tx>
          <c:spPr>
            <a:ln w="635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391007861937055E-2"/>
                  <c:y val="-6.080267018244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7A0-4969-93F1-EC481CDF3BD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6094009290171823E-2"/>
                  <c:y val="-4.8468307090212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37A0-4969-93F1-EC481CDF3BD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669796524712323E-3"/>
                  <c:y val="-3.30906684315023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7A0-4969-93F1-EC481CDF3BD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</c:strCache>
            </c:strRef>
          </c:cat>
          <c:val>
            <c:numRef>
              <c:f>Лист1!$C$2:$C$4</c:f>
              <c:numCache>
                <c:formatCode>0.00%</c:formatCode>
                <c:ptCount val="3"/>
                <c:pt idx="0">
                  <c:v>8.5000000000000006E-3</c:v>
                </c:pt>
                <c:pt idx="1">
                  <c:v>7.6E-3</c:v>
                </c:pt>
                <c:pt idx="2">
                  <c:v>8.0999999999999996E-3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37A0-4969-93F1-EC481CDF3BD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Общая летальность</c:v>
                </c:pt>
              </c:strCache>
            </c:strRef>
          </c:tx>
          <c:spPr>
            <a:ln w="63500" cap="rnd">
              <a:solidFill>
                <a:srgbClr val="5A95B2"/>
              </a:solidFill>
              <a:round/>
            </a:ln>
            <a:effectLst/>
          </c:spPr>
          <c:marker>
            <c:symbol val="none"/>
          </c:marker>
          <c:dPt>
            <c:idx val="2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37A0-4969-93F1-EC481CDF3BD5}"/>
              </c:ext>
            </c:extLst>
          </c:dPt>
          <c:dLbls>
            <c:dLbl>
              <c:idx val="0"/>
              <c:layout>
                <c:manualLayout>
                  <c:x val="-4.7065193577091186E-2"/>
                  <c:y val="-7.521191925859249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0,7%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37A0-4969-93F1-EC481CDF3BD5}"/>
                </c:ext>
                <c:ext xmlns:c15="http://schemas.microsoft.com/office/drawing/2012/chart" uri="{CE6537A1-D6FC-4f65-9D91-7224C49458BB}">
                  <c15:layout>
                    <c:manualLayout>
                      <c:w val="5.4970682365637465E-2"/>
                      <c:h val="9.6258721506528949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1.8570010719429118E-2"/>
                  <c:y val="-6.88760153387227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37A0-4969-93F1-EC481CDF3BD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</c:strCache>
            </c:strRef>
          </c:cat>
          <c:val>
            <c:numRef>
              <c:f>Лист1!$D$2:$D$4</c:f>
              <c:numCache>
                <c:formatCode>0.00%</c:formatCode>
                <c:ptCount val="3"/>
                <c:pt idx="0">
                  <c:v>7.0000000000000001E-3</c:v>
                </c:pt>
                <c:pt idx="1">
                  <c:v>6.0000000000000001E-3</c:v>
                </c:pt>
                <c:pt idx="2">
                  <c:v>6.0000000000000001E-3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37A0-4969-93F1-EC481CDF3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9598896"/>
        <c:axId val="259595368"/>
      </c:lineChart>
      <c:catAx>
        <c:axId val="2595965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59598504"/>
        <c:crosses val="autoZero"/>
        <c:auto val="1"/>
        <c:lblAlgn val="ctr"/>
        <c:lblOffset val="100"/>
        <c:noMultiLvlLbl val="0"/>
      </c:catAx>
      <c:valAx>
        <c:axId val="259598504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259596544"/>
        <c:crosses val="autoZero"/>
        <c:crossBetween val="between"/>
      </c:valAx>
      <c:valAx>
        <c:axId val="259595368"/>
        <c:scaling>
          <c:orientation val="minMax"/>
        </c:scaling>
        <c:delete val="1"/>
        <c:axPos val="r"/>
        <c:numFmt formatCode="0.00%" sourceLinked="1"/>
        <c:majorTickMark val="out"/>
        <c:minorTickMark val="none"/>
        <c:tickLblPos val="nextTo"/>
        <c:crossAx val="259598896"/>
        <c:crosses val="max"/>
        <c:crossBetween val="between"/>
      </c:valAx>
      <c:catAx>
        <c:axId val="25959889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9595368"/>
        <c:crosses val="max"/>
        <c:auto val="1"/>
        <c:lblAlgn val="ctr"/>
        <c:lblOffset val="100"/>
        <c:noMultiLvlLbl val="0"/>
      </c:catAx>
      <c:spPr>
        <a:solidFill>
          <a:schemeClr val="bg1"/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940835877910757"/>
          <c:y val="1.4251486521254393E-2"/>
          <c:w val="0.29059164122089237"/>
          <c:h val="0.889242145525985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1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662187445511738E-2"/>
          <c:y val="9.8421008776802599E-2"/>
          <c:w val="0.94918412087040149"/>
          <c:h val="0.8410402316409287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</c:spPr>
          <c:explosion val="4"/>
          <c:dPt>
            <c:idx val="0"/>
            <c:bubble3D val="0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94D-41FD-95A1-6D246B7729C9}"/>
              </c:ext>
            </c:extLst>
          </c:dPt>
          <c:dPt>
            <c:idx val="1"/>
            <c:bubble3D val="0"/>
            <c:explosion val="0"/>
            <c:spPr>
              <a:solidFill>
                <a:srgbClr val="24B1B2"/>
              </a:solidFill>
              <a:ln>
                <a:solidFill>
                  <a:srgbClr val="24B1B2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94D-41FD-95A1-6D246B7729C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0.60000000000000009</c:v>
                </c:pt>
                <c:pt idx="1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94D-41FD-95A1-6D246B7729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 w="25400"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141027205540259"/>
          <c:y val="0.13274256962395342"/>
          <c:w val="0.94918412087040149"/>
          <c:h val="0.8410402316409287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4B1B2"/>
            </a:solidFill>
            <a:ln>
              <a:solidFill>
                <a:srgbClr val="24B1B2"/>
              </a:solidFill>
            </a:ln>
          </c:spPr>
          <c:explosion val="4"/>
          <c:dPt>
            <c:idx val="0"/>
            <c:bubble3D val="0"/>
            <c:spPr>
              <a:solidFill>
                <a:srgbClr val="24B1B2"/>
              </a:solidFill>
              <a:ln>
                <a:solidFill>
                  <a:srgbClr val="24B1B2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94D-41FD-95A1-6D246B7729C9}"/>
              </c:ext>
            </c:extLst>
          </c:dPt>
          <c:dPt>
            <c:idx val="1"/>
            <c:bubble3D val="0"/>
            <c:explosion val="0"/>
            <c:spPr>
              <a:solidFill>
                <a:srgbClr val="FA875A"/>
              </a:solidFill>
              <a:ln>
                <a:solidFill>
                  <a:srgbClr val="FA875A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94D-41FD-95A1-6D246B7729C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0.60000000000000009</c:v>
                </c:pt>
                <c:pt idx="1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94D-41FD-95A1-6D246B7729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 w="25400"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662187445511738E-2"/>
          <c:y val="9.8421008776802599E-2"/>
          <c:w val="0.94918412087040149"/>
          <c:h val="0.8410402316409287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FFFF00"/>
              </a:solidFill>
            </a:ln>
          </c:spPr>
          <c:explosion val="4"/>
          <c:dPt>
            <c:idx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94D-41FD-95A1-6D246B7729C9}"/>
              </c:ext>
            </c:extLst>
          </c:dPt>
          <c:dPt>
            <c:idx val="1"/>
            <c:bubble3D val="0"/>
            <c:explosion val="0"/>
            <c:spPr>
              <a:solidFill>
                <a:srgbClr val="429F8C"/>
              </a:solidFill>
              <a:ln>
                <a:solidFill>
                  <a:srgbClr val="429F8C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94D-41FD-95A1-6D246B7729C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0.60000000000000009</c:v>
                </c:pt>
                <c:pt idx="1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94D-41FD-95A1-6D246B7729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 w="25400"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55410727133591"/>
          <c:y val="0.12702230497838685"/>
          <c:w val="0.94918412087040149"/>
          <c:h val="0.8410402316409287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explosion val="4"/>
          <c:dPt>
            <c:idx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94D-41FD-95A1-6D246B7729C9}"/>
              </c:ext>
            </c:extLst>
          </c:dPt>
          <c:dPt>
            <c:idx val="1"/>
            <c:bubble3D val="0"/>
            <c:explosion val="0"/>
            <c:spPr>
              <a:solidFill>
                <a:srgbClr val="002060"/>
              </a:solidFill>
              <a:ln>
                <a:solidFill>
                  <a:srgbClr val="00206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94D-41FD-95A1-6D246B7729C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0.60000000000000009</c:v>
                </c:pt>
                <c:pt idx="1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94D-41FD-95A1-6D246B7729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 w="25400"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61B66"/>
            </a:solidFill>
          </c:spPr>
          <c:explosion val="26"/>
          <c:dPt>
            <c:idx val="0"/>
            <c:bubble3D val="0"/>
            <c:spPr>
              <a:solidFill>
                <a:srgbClr val="5FB7A1"/>
              </a:solidFill>
              <a:ln w="19050">
                <a:solidFill>
                  <a:srgbClr val="5FB7A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05B-4C5E-8B8F-E70D51977EE8}"/>
              </c:ext>
            </c:extLst>
          </c:dPt>
          <c:dPt>
            <c:idx val="1"/>
            <c:bubble3D val="0"/>
            <c:spPr>
              <a:solidFill>
                <a:srgbClr val="54ADDF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05B-4C5E-8B8F-E70D51977EE8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124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2545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numRef>
              <c:f>Лист1!$A$2:$A$3</c:f>
              <c:numCache>
                <c:formatCode>d\-mmm</c:formatCode>
                <c:ptCount val="2"/>
                <c:pt idx="0">
                  <c:v>43497</c:v>
                </c:pt>
                <c:pt idx="1">
                  <c:v>43588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267</c:v>
                </c:pt>
                <c:pt idx="1">
                  <c:v>2402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05B-4C5E-8B8F-E70D51977E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0.08173</cdr:x>
      <cdr:y>0.03168</cdr:y>
    </cdr:from>
    <cdr:to>
      <cdr:x>0.92983</cdr:x>
      <cdr:y>0.17242</cdr:y>
    </cdr:to>
    <cdr:sp macro="" textlink="">
      <cdr:nvSpPr>
        <cdr:cNvPr id="2" name="Rounded Rectangle 3"/>
        <cdr:cNvSpPr/>
      </cdr:nvSpPr>
      <cdr:spPr>
        <a:xfrm xmlns:a="http://schemas.openxmlformats.org/drawingml/2006/main">
          <a:off x="588537" y="235623"/>
          <a:ext cx="6107084" cy="1046875"/>
        </a:xfrm>
        <a:prstGeom xmlns:a="http://schemas.openxmlformats.org/drawingml/2006/main" prst="roundRect">
          <a:avLst>
            <a:gd name="adj" fmla="val 2778"/>
          </a:avLst>
        </a:prstGeom>
        <a:noFill xmlns:a="http://schemas.openxmlformats.org/drawingml/2006/main"/>
        <a:ln xmlns:a="http://schemas.openxmlformats.org/drawingml/2006/main" w="127000" cap="rnd">
          <a:noFill/>
        </a:ln>
        <a:effectLst xmlns:a="http://schemas.openxmlformats.org/drawingml/2006/main">
          <a:outerShdw blurRad="495300" sx="102000" sy="102000" algn="ctr" rotWithShape="0">
            <a:prstClr val="black">
              <a:alpha val="21000"/>
            </a:prstClr>
          </a:outerShdw>
          <a:softEdge rad="0"/>
        </a:effectLst>
      </cdr:spPr>
      <cdr:txBody>
        <a:bodyPr xmlns:a="http://schemas.openxmlformats.org/drawingml/2006/main" vert="horz" lIns="91440" tIns="45720" rIns="91440" bIns="45720" rtlCol="0" anchor="ctr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spcBef>
              <a:spcPct val="0"/>
            </a:spcBef>
          </a:pPr>
          <a:r>
            <a:rPr lang="ru-RU" alt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Доля расходов на научную деятельность из собственных средств от общего объема бюджета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0.11311</cdr:x>
      <cdr:y>0.06019</cdr:y>
    </cdr:from>
    <cdr:to>
      <cdr:x>0.84141</cdr:x>
      <cdr:y>0.22951</cdr:y>
    </cdr:to>
    <cdr:sp macro="" textlink="">
      <cdr:nvSpPr>
        <cdr:cNvPr id="2" name="Прямоугольник 1">
          <a:extLst xmlns:a="http://schemas.openxmlformats.org/drawingml/2006/main">
            <a:ext uri="{FF2B5EF4-FFF2-40B4-BE49-F238E27FC236}">
              <a16:creationId xmlns:a16="http://schemas.microsoft.com/office/drawing/2014/main" xmlns="" id="{7A05829F-D5A7-4555-A639-E973FA4B3441}"/>
            </a:ext>
          </a:extLst>
        </cdr:cNvPr>
        <cdr:cNvSpPr/>
      </cdr:nvSpPr>
      <cdr:spPr>
        <a:xfrm xmlns:a="http://schemas.openxmlformats.org/drawingml/2006/main">
          <a:off x="1285763" y="386045"/>
          <a:ext cx="8278504" cy="10860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2800" b="0" i="0" u="none" strike="noStrike" kern="1200" cap="none" spc="50" normalizeH="0" baseline="0">
              <a:solidFill>
                <a:srgbClr val="000000">
                  <a:lumMod val="65000"/>
                  <a:lumOff val="35000"/>
                </a:srgb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defRPr>
          </a:pPr>
          <a:r>
            <a:rPr lang="ru-RU" sz="2400" kern="1200" spc="50" dirty="0">
              <a:solidFill>
                <a:srgbClr val="000000">
                  <a:lumMod val="65000"/>
                  <a:lumOff val="35000"/>
                </a:srgb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Финансируемые научно-исследовательские программы (проекты), в т.ч. международные гранты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7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7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99DF8-2BE2-4C57-873A-E6A6CC3F97A7}" type="datetimeFigureOut">
              <a:rPr lang="ru-RU" smtClean="0"/>
              <a:pPr/>
              <a:t>14.07.2021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7076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427076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8830C-9492-4991-93F5-4EF082C173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5379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7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7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ECEDD-3BD4-4C3E-B823-475923AE3895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6430"/>
            <a:ext cx="5438140" cy="39079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7076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7076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6452B-B6B8-4D1A-A5DB-EC63412EC8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681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43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452B-B6B8-4D1A-A5DB-EC63412EC8C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21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452B-B6B8-4D1A-A5DB-EC63412EC8C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56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452B-B6B8-4D1A-A5DB-EC63412EC8C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88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452B-B6B8-4D1A-A5DB-EC63412EC8C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88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452B-B6B8-4D1A-A5DB-EC63412EC8C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728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452B-B6B8-4D1A-A5DB-EC63412EC8C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452B-B6B8-4D1A-A5DB-EC63412EC8C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27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727325" y="508000"/>
            <a:ext cx="4524375" cy="25463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417738-DAC6-46DC-9ED4-0E03D5A54CA7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520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452B-B6B8-4D1A-A5DB-EC63412EC8C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929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206" y="2244726"/>
            <a:ext cx="18283238" cy="4775200"/>
          </a:xfrm>
          <a:prstGeom prst="rect">
            <a:avLst/>
          </a:prstGeom>
        </p:spPr>
        <p:txBody>
          <a:bodyPr anchor="b"/>
          <a:lstStyle>
            <a:lvl1pPr algn="ctr">
              <a:defRPr sz="119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206" y="7204076"/>
            <a:ext cx="18283238" cy="33115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799"/>
            </a:lvl1pPr>
            <a:lvl2pPr marL="914171" indent="0" algn="ctr">
              <a:buNone/>
              <a:defRPr sz="3999"/>
            </a:lvl2pPr>
            <a:lvl3pPr marL="1828343" indent="0" algn="ctr">
              <a:buNone/>
              <a:defRPr sz="3599"/>
            </a:lvl3pPr>
            <a:lvl4pPr marL="2742514" indent="0" algn="ctr">
              <a:buNone/>
              <a:defRPr sz="3199"/>
            </a:lvl4pPr>
            <a:lvl5pPr marL="3656686" indent="0" algn="ctr">
              <a:buNone/>
              <a:defRPr sz="3199"/>
            </a:lvl5pPr>
            <a:lvl6pPr marL="4570857" indent="0" algn="ctr">
              <a:buNone/>
              <a:defRPr sz="3199"/>
            </a:lvl6pPr>
            <a:lvl7pPr marL="5485028" indent="0" algn="ctr">
              <a:buNone/>
              <a:defRPr sz="3199"/>
            </a:lvl7pPr>
            <a:lvl8pPr marL="6399200" indent="0" algn="ctr">
              <a:buNone/>
              <a:defRPr sz="3199"/>
            </a:lvl8pPr>
            <a:lvl9pPr marL="7313371" indent="0" algn="ctr">
              <a:buNone/>
              <a:defRPr sz="319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697" y="12712701"/>
            <a:ext cx="8227457" cy="730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ADVANT Multipurpose  Presentation 2017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67D7-8C75-433C-B949-F5BA010697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76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697" y="12712701"/>
            <a:ext cx="8227457" cy="730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ADVANT Multipurpose  Presentation 2017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67D7-8C75-433C-B949-F5BA010697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8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5256" y="730250"/>
            <a:ext cx="5256431" cy="11623676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5963" y="730250"/>
            <a:ext cx="15464572" cy="1162367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697" y="12712701"/>
            <a:ext cx="8227457" cy="730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ADVANT Multipurpose  Presentation 2017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67D7-8C75-433C-B949-F5BA010697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008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ffee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24377650" cy="8267700"/>
          </a:xfrm>
          <a:solidFill>
            <a:srgbClr val="BFBFBF"/>
          </a:solidFill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 sz="2800"/>
              <a:t>ADVANT Multipurpose  Presentation 2017 </a:t>
            </a:r>
            <a:endParaRPr lang="en-GB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C48FCF8-25E9-4F94-BC2B-FA1B572C1F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83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5964" y="212662"/>
            <a:ext cx="21025723" cy="1478112"/>
          </a:xfrm>
        </p:spPr>
        <p:txBody>
          <a:bodyPr>
            <a:normAutofit/>
          </a:bodyPr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2E75080D-9B69-44CD-8DC6-2AB7432FB13A}"/>
              </a:ext>
            </a:extLst>
          </p:cNvPr>
          <p:cNvGrpSpPr/>
          <p:nvPr userDrawn="1"/>
        </p:nvGrpSpPr>
        <p:grpSpPr>
          <a:xfrm>
            <a:off x="25150732" y="3"/>
            <a:ext cx="4392251" cy="3632198"/>
            <a:chOff x="12554553" y="1"/>
            <a:chExt cx="1647523" cy="1816099"/>
          </a:xfrm>
          <a:solidFill>
            <a:schemeClr val="accent6"/>
          </a:solidFill>
        </p:grpSpPr>
        <p:sp>
          <p:nvSpPr>
            <p:cNvPr id="7" name="Rectangle: Folded Corner 6">
              <a:extLst>
                <a:ext uri="{FF2B5EF4-FFF2-40B4-BE49-F238E27FC236}">
                  <a16:creationId xmlns="" xmlns:a16="http://schemas.microsoft.com/office/drawing/2014/main" id="{6CC02A43-EADC-4C00-AEF1-094390D18166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grpFill/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defTabSz="1828800"/>
              <a:r>
                <a:rPr lang="en-US" sz="2800">
                  <a:solidFill>
                    <a:srgbClr val="FFE200">
                      <a:lumMod val="50000"/>
                    </a:srgbClr>
                  </a:solidFill>
                </a:rPr>
                <a:t>To insert your own icons*:</a:t>
              </a:r>
            </a:p>
            <a:p>
              <a:pPr defTabSz="1828800"/>
              <a:endParaRPr lang="en-US" sz="2800">
                <a:solidFill>
                  <a:srgbClr val="FFE200">
                    <a:lumMod val="50000"/>
                  </a:srgbClr>
                </a:solidFill>
              </a:endParaRPr>
            </a:p>
            <a:p>
              <a:pPr defTabSz="1828800"/>
              <a:r>
                <a:rPr lang="en-US" sz="2800" b="1">
                  <a:solidFill>
                    <a:srgbClr val="FFE200">
                      <a:lumMod val="50000"/>
                    </a:srgbClr>
                  </a:solidFill>
                </a:rPr>
                <a:t>Insert</a:t>
              </a:r>
              <a:r>
                <a:rPr lang="en-US" sz="2800">
                  <a:solidFill>
                    <a:srgbClr val="FFE200">
                      <a:lumMod val="50000"/>
                    </a:srgbClr>
                  </a:solidFill>
                </a:rPr>
                <a:t> &gt;&gt; </a:t>
              </a:r>
              <a:r>
                <a:rPr lang="en-US" sz="2800" b="1">
                  <a:solidFill>
                    <a:srgbClr val="FFE200">
                      <a:lumMod val="50000"/>
                    </a:srgbClr>
                  </a:solidFill>
                </a:rPr>
                <a:t>Icons</a:t>
              </a:r>
            </a:p>
            <a:p>
              <a:pPr defTabSz="1828800"/>
              <a:endParaRPr lang="en-US" sz="2800">
                <a:solidFill>
                  <a:srgbClr val="FFE200">
                    <a:lumMod val="50000"/>
                  </a:srgbClr>
                </a:solidFill>
              </a:endParaRPr>
            </a:p>
            <a:p>
              <a:pPr defTabSz="1828800"/>
              <a:r>
                <a:rPr lang="en-US" sz="2400" i="1">
                  <a:solidFill>
                    <a:srgbClr val="FFE200">
                      <a:lumMod val="50000"/>
                    </a:srgbClr>
                  </a:solidFill>
                </a:rPr>
                <a:t>(*Only available to Office 365 subscribers)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id="{652643FE-0C7E-4051-A458-E6D0BEE8C33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4080458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8324" y="4260867"/>
            <a:ext cx="20721003" cy="294005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56648" y="7772400"/>
            <a:ext cx="17064355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1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459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1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5666" y="8813817"/>
            <a:ext cx="20721003" cy="2724150"/>
          </a:xfr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25666" y="5813427"/>
            <a:ext cx="20721003" cy="3000374"/>
          </a:xfrm>
        </p:spPr>
        <p:txBody>
          <a:bodyPr anchor="b"/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91437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75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132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508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1886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262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64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018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660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18883" y="3200413"/>
            <a:ext cx="10766795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2391972" y="3200413"/>
            <a:ext cx="10766795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3057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8882" y="3070226"/>
            <a:ext cx="10771029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78" indent="0">
              <a:buNone/>
              <a:defRPr sz="4000" b="1"/>
            </a:lvl2pPr>
            <a:lvl3pPr marL="1828754" indent="0">
              <a:buNone/>
              <a:defRPr sz="3600" b="1"/>
            </a:lvl3pPr>
            <a:lvl4pPr marL="2743132" indent="0">
              <a:buNone/>
              <a:defRPr sz="3200" b="1"/>
            </a:lvl4pPr>
            <a:lvl5pPr marL="3657508" indent="0">
              <a:buNone/>
              <a:defRPr sz="3200" b="1"/>
            </a:lvl5pPr>
            <a:lvl6pPr marL="4571886" indent="0">
              <a:buNone/>
              <a:defRPr sz="3200" b="1"/>
            </a:lvl6pPr>
            <a:lvl7pPr marL="5486262" indent="0">
              <a:buNone/>
              <a:defRPr sz="3200" b="1"/>
            </a:lvl7pPr>
            <a:lvl8pPr marL="6400640" indent="0">
              <a:buNone/>
              <a:defRPr sz="3200" b="1"/>
            </a:lvl8pPr>
            <a:lvl9pPr marL="7315018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218882" y="4349750"/>
            <a:ext cx="10771029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2383520" y="3070226"/>
            <a:ext cx="10775260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78" indent="0">
              <a:buNone/>
              <a:defRPr sz="4000" b="1"/>
            </a:lvl2pPr>
            <a:lvl3pPr marL="1828754" indent="0">
              <a:buNone/>
              <a:defRPr sz="3600" b="1"/>
            </a:lvl3pPr>
            <a:lvl4pPr marL="2743132" indent="0">
              <a:buNone/>
              <a:defRPr sz="3200" b="1"/>
            </a:lvl4pPr>
            <a:lvl5pPr marL="3657508" indent="0">
              <a:buNone/>
              <a:defRPr sz="3200" b="1"/>
            </a:lvl5pPr>
            <a:lvl6pPr marL="4571886" indent="0">
              <a:buNone/>
              <a:defRPr sz="3200" b="1"/>
            </a:lvl6pPr>
            <a:lvl7pPr marL="5486262" indent="0">
              <a:buNone/>
              <a:defRPr sz="3200" b="1"/>
            </a:lvl7pPr>
            <a:lvl8pPr marL="6400640" indent="0">
              <a:buNone/>
              <a:defRPr sz="3200" b="1"/>
            </a:lvl8pPr>
            <a:lvl9pPr marL="7315018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2383520" y="4349750"/>
            <a:ext cx="10775260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1686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680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697" y="12712701"/>
            <a:ext cx="8227457" cy="730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ADVANT Multipurpose  Presentation 2017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67D7-8C75-433C-B949-F5BA010697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830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7942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8889" y="546100"/>
            <a:ext cx="8020079" cy="2324100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530984" y="546117"/>
            <a:ext cx="13627784" cy="11706226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18889" y="2870207"/>
            <a:ext cx="8020079" cy="9382126"/>
          </a:xfrm>
        </p:spPr>
        <p:txBody>
          <a:bodyPr/>
          <a:lstStyle>
            <a:lvl1pPr marL="0" indent="0">
              <a:buNone/>
              <a:defRPr sz="2800"/>
            </a:lvl1pPr>
            <a:lvl2pPr marL="914378" indent="0">
              <a:buNone/>
              <a:defRPr sz="2400"/>
            </a:lvl2pPr>
            <a:lvl3pPr marL="1828754" indent="0">
              <a:buNone/>
              <a:defRPr sz="2000"/>
            </a:lvl3pPr>
            <a:lvl4pPr marL="2743132" indent="0">
              <a:buNone/>
              <a:defRPr sz="1800"/>
            </a:lvl4pPr>
            <a:lvl5pPr marL="3657508" indent="0">
              <a:buNone/>
              <a:defRPr sz="1800"/>
            </a:lvl5pPr>
            <a:lvl6pPr marL="4571886" indent="0">
              <a:buNone/>
              <a:defRPr sz="1800"/>
            </a:lvl6pPr>
            <a:lvl7pPr marL="5486262" indent="0">
              <a:buNone/>
              <a:defRPr sz="1800"/>
            </a:lvl7pPr>
            <a:lvl8pPr marL="6400640" indent="0">
              <a:buNone/>
              <a:defRPr sz="1800"/>
            </a:lvl8pPr>
            <a:lvl9pPr marL="7315018" indent="0">
              <a:buNone/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9391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78190" y="9601200"/>
            <a:ext cx="14626590" cy="1133476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778190" y="1225550"/>
            <a:ext cx="14626590" cy="8229600"/>
          </a:xfrm>
        </p:spPr>
        <p:txBody>
          <a:bodyPr/>
          <a:lstStyle>
            <a:lvl1pPr marL="0" indent="0">
              <a:buNone/>
              <a:defRPr sz="6400"/>
            </a:lvl1pPr>
            <a:lvl2pPr marL="914378" indent="0">
              <a:buNone/>
              <a:defRPr sz="5600"/>
            </a:lvl2pPr>
            <a:lvl3pPr marL="1828754" indent="0">
              <a:buNone/>
              <a:defRPr sz="4800"/>
            </a:lvl3pPr>
            <a:lvl4pPr marL="2743132" indent="0">
              <a:buNone/>
              <a:defRPr sz="4000"/>
            </a:lvl4pPr>
            <a:lvl5pPr marL="3657508" indent="0">
              <a:buNone/>
              <a:defRPr sz="4000"/>
            </a:lvl5pPr>
            <a:lvl6pPr marL="4571886" indent="0">
              <a:buNone/>
              <a:defRPr sz="4000"/>
            </a:lvl6pPr>
            <a:lvl7pPr marL="5486262" indent="0">
              <a:buNone/>
              <a:defRPr sz="4000"/>
            </a:lvl7pPr>
            <a:lvl8pPr marL="6400640" indent="0">
              <a:buNone/>
              <a:defRPr sz="4000"/>
            </a:lvl8pPr>
            <a:lvl9pPr marL="7315018" indent="0">
              <a:buNone/>
              <a:defRPr sz="4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78190" y="10734676"/>
            <a:ext cx="14626590" cy="1609724"/>
          </a:xfrm>
        </p:spPr>
        <p:txBody>
          <a:bodyPr/>
          <a:lstStyle>
            <a:lvl1pPr marL="0" indent="0">
              <a:buNone/>
              <a:defRPr sz="2800"/>
            </a:lvl1pPr>
            <a:lvl2pPr marL="914378" indent="0">
              <a:buNone/>
              <a:defRPr sz="2400"/>
            </a:lvl2pPr>
            <a:lvl3pPr marL="1828754" indent="0">
              <a:buNone/>
              <a:defRPr sz="2000"/>
            </a:lvl3pPr>
            <a:lvl4pPr marL="2743132" indent="0">
              <a:buNone/>
              <a:defRPr sz="1800"/>
            </a:lvl4pPr>
            <a:lvl5pPr marL="3657508" indent="0">
              <a:buNone/>
              <a:defRPr sz="1800"/>
            </a:lvl5pPr>
            <a:lvl6pPr marL="4571886" indent="0">
              <a:buNone/>
              <a:defRPr sz="1800"/>
            </a:lvl6pPr>
            <a:lvl7pPr marL="5486262" indent="0">
              <a:buNone/>
              <a:defRPr sz="1800"/>
            </a:lvl7pPr>
            <a:lvl8pPr marL="6400640" indent="0">
              <a:buNone/>
              <a:defRPr sz="1800"/>
            </a:lvl8pPr>
            <a:lvl9pPr marL="7315018" indent="0">
              <a:buNone/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9011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6375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7673796" y="549293"/>
            <a:ext cx="5484971" cy="117030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8882" y="549293"/>
            <a:ext cx="16048620" cy="117030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215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24377650" cy="13716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4"/>
          </p:nvPr>
        </p:nvSpPr>
        <p:spPr>
          <a:xfrm>
            <a:off x="302697" y="12712713"/>
            <a:ext cx="8227457" cy="730250"/>
          </a:xfrm>
          <a:prstGeom prst="rect">
            <a:avLst/>
          </a:prstGeom>
        </p:spPr>
        <p:txBody>
          <a:bodyPr/>
          <a:lstStyle/>
          <a:p>
            <a:r>
              <a:rPr lang="en-GB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ADVANT </a:t>
            </a:r>
            <a:r>
              <a:rPr lang="en-GB" sz="2800" dirty="0">
                <a:solidFill>
                  <a:prstClr val="black">
                    <a:tint val="75000"/>
                  </a:prstClr>
                </a:solidFill>
              </a:rPr>
              <a:t>Multipurpose  Presentation 2017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C48FCF8-25E9-4F94-BC2B-FA1B572C1F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22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8324" y="4260867"/>
            <a:ext cx="20721003" cy="294005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56648" y="7772400"/>
            <a:ext cx="17064355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1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7838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465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5666" y="8813817"/>
            <a:ext cx="20721003" cy="2724150"/>
          </a:xfr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25666" y="5813427"/>
            <a:ext cx="20721003" cy="3000374"/>
          </a:xfrm>
        </p:spPr>
        <p:txBody>
          <a:bodyPr anchor="b"/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91437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75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132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508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1886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262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64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018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5146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18883" y="3200413"/>
            <a:ext cx="10766795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2391972" y="3200413"/>
            <a:ext cx="10766795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451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267" y="3419477"/>
            <a:ext cx="21025723" cy="5705474"/>
          </a:xfrm>
          <a:prstGeom prst="rect">
            <a:avLst/>
          </a:prstGeom>
        </p:spPr>
        <p:txBody>
          <a:bodyPr anchor="b"/>
          <a:lstStyle>
            <a:lvl1pPr>
              <a:defRPr sz="119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267" y="9178927"/>
            <a:ext cx="21025723" cy="30003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799">
                <a:solidFill>
                  <a:schemeClr val="tx1">
                    <a:tint val="75000"/>
                  </a:schemeClr>
                </a:solidFill>
              </a:defRPr>
            </a:lvl1pPr>
            <a:lvl2pPr marL="914171" indent="0">
              <a:buNone/>
              <a:defRPr sz="3999">
                <a:solidFill>
                  <a:schemeClr val="tx1">
                    <a:tint val="75000"/>
                  </a:schemeClr>
                </a:solidFill>
              </a:defRPr>
            </a:lvl2pPr>
            <a:lvl3pPr marL="1828343" indent="0">
              <a:buNone/>
              <a:defRPr sz="3599">
                <a:solidFill>
                  <a:schemeClr val="tx1">
                    <a:tint val="75000"/>
                  </a:schemeClr>
                </a:solidFill>
              </a:defRPr>
            </a:lvl3pPr>
            <a:lvl4pPr marL="2742514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4pPr>
            <a:lvl5pPr marL="3656686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5pPr>
            <a:lvl6pPr marL="4570857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6pPr>
            <a:lvl7pPr marL="5485028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7pPr>
            <a:lvl8pPr marL="6399200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8pPr>
            <a:lvl9pPr marL="7313371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697" y="12712701"/>
            <a:ext cx="8227457" cy="730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ADVANT Multipurpose  Presentation 2017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67D7-8C75-433C-B949-F5BA010697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3088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8882" y="3070226"/>
            <a:ext cx="10771029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78" indent="0">
              <a:buNone/>
              <a:defRPr sz="4000" b="1"/>
            </a:lvl2pPr>
            <a:lvl3pPr marL="1828754" indent="0">
              <a:buNone/>
              <a:defRPr sz="3600" b="1"/>
            </a:lvl3pPr>
            <a:lvl4pPr marL="2743132" indent="0">
              <a:buNone/>
              <a:defRPr sz="3200" b="1"/>
            </a:lvl4pPr>
            <a:lvl5pPr marL="3657508" indent="0">
              <a:buNone/>
              <a:defRPr sz="3200" b="1"/>
            </a:lvl5pPr>
            <a:lvl6pPr marL="4571886" indent="0">
              <a:buNone/>
              <a:defRPr sz="3200" b="1"/>
            </a:lvl6pPr>
            <a:lvl7pPr marL="5486262" indent="0">
              <a:buNone/>
              <a:defRPr sz="3200" b="1"/>
            </a:lvl7pPr>
            <a:lvl8pPr marL="6400640" indent="0">
              <a:buNone/>
              <a:defRPr sz="3200" b="1"/>
            </a:lvl8pPr>
            <a:lvl9pPr marL="7315018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218882" y="4349750"/>
            <a:ext cx="10771029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2383520" y="3070226"/>
            <a:ext cx="10775260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78" indent="0">
              <a:buNone/>
              <a:defRPr sz="4000" b="1"/>
            </a:lvl2pPr>
            <a:lvl3pPr marL="1828754" indent="0">
              <a:buNone/>
              <a:defRPr sz="3600" b="1"/>
            </a:lvl3pPr>
            <a:lvl4pPr marL="2743132" indent="0">
              <a:buNone/>
              <a:defRPr sz="3200" b="1"/>
            </a:lvl4pPr>
            <a:lvl5pPr marL="3657508" indent="0">
              <a:buNone/>
              <a:defRPr sz="3200" b="1"/>
            </a:lvl5pPr>
            <a:lvl6pPr marL="4571886" indent="0">
              <a:buNone/>
              <a:defRPr sz="3200" b="1"/>
            </a:lvl6pPr>
            <a:lvl7pPr marL="5486262" indent="0">
              <a:buNone/>
              <a:defRPr sz="3200" b="1"/>
            </a:lvl7pPr>
            <a:lvl8pPr marL="6400640" indent="0">
              <a:buNone/>
              <a:defRPr sz="3200" b="1"/>
            </a:lvl8pPr>
            <a:lvl9pPr marL="7315018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2383520" y="4349750"/>
            <a:ext cx="10775260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8398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7127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492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8889" y="546100"/>
            <a:ext cx="8020079" cy="2324100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530984" y="546117"/>
            <a:ext cx="13627784" cy="11706226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18889" y="2870207"/>
            <a:ext cx="8020079" cy="9382126"/>
          </a:xfrm>
        </p:spPr>
        <p:txBody>
          <a:bodyPr/>
          <a:lstStyle>
            <a:lvl1pPr marL="0" indent="0">
              <a:buNone/>
              <a:defRPr sz="2800"/>
            </a:lvl1pPr>
            <a:lvl2pPr marL="914378" indent="0">
              <a:buNone/>
              <a:defRPr sz="2400"/>
            </a:lvl2pPr>
            <a:lvl3pPr marL="1828754" indent="0">
              <a:buNone/>
              <a:defRPr sz="2000"/>
            </a:lvl3pPr>
            <a:lvl4pPr marL="2743132" indent="0">
              <a:buNone/>
              <a:defRPr sz="1800"/>
            </a:lvl4pPr>
            <a:lvl5pPr marL="3657508" indent="0">
              <a:buNone/>
              <a:defRPr sz="1800"/>
            </a:lvl5pPr>
            <a:lvl6pPr marL="4571886" indent="0">
              <a:buNone/>
              <a:defRPr sz="1800"/>
            </a:lvl6pPr>
            <a:lvl7pPr marL="5486262" indent="0">
              <a:buNone/>
              <a:defRPr sz="1800"/>
            </a:lvl7pPr>
            <a:lvl8pPr marL="6400640" indent="0">
              <a:buNone/>
              <a:defRPr sz="1800"/>
            </a:lvl8pPr>
            <a:lvl9pPr marL="7315018" indent="0">
              <a:buNone/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8884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78190" y="9601200"/>
            <a:ext cx="14626590" cy="1133476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778190" y="1225550"/>
            <a:ext cx="14626590" cy="8229600"/>
          </a:xfrm>
        </p:spPr>
        <p:txBody>
          <a:bodyPr/>
          <a:lstStyle>
            <a:lvl1pPr marL="0" indent="0">
              <a:buNone/>
              <a:defRPr sz="6400"/>
            </a:lvl1pPr>
            <a:lvl2pPr marL="914378" indent="0">
              <a:buNone/>
              <a:defRPr sz="5600"/>
            </a:lvl2pPr>
            <a:lvl3pPr marL="1828754" indent="0">
              <a:buNone/>
              <a:defRPr sz="4800"/>
            </a:lvl3pPr>
            <a:lvl4pPr marL="2743132" indent="0">
              <a:buNone/>
              <a:defRPr sz="4000"/>
            </a:lvl4pPr>
            <a:lvl5pPr marL="3657508" indent="0">
              <a:buNone/>
              <a:defRPr sz="4000"/>
            </a:lvl5pPr>
            <a:lvl6pPr marL="4571886" indent="0">
              <a:buNone/>
              <a:defRPr sz="4000"/>
            </a:lvl6pPr>
            <a:lvl7pPr marL="5486262" indent="0">
              <a:buNone/>
              <a:defRPr sz="4000"/>
            </a:lvl7pPr>
            <a:lvl8pPr marL="6400640" indent="0">
              <a:buNone/>
              <a:defRPr sz="4000"/>
            </a:lvl8pPr>
            <a:lvl9pPr marL="7315018" indent="0">
              <a:buNone/>
              <a:defRPr sz="4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78190" y="10734676"/>
            <a:ext cx="14626590" cy="1609724"/>
          </a:xfrm>
        </p:spPr>
        <p:txBody>
          <a:bodyPr/>
          <a:lstStyle>
            <a:lvl1pPr marL="0" indent="0">
              <a:buNone/>
              <a:defRPr sz="2800"/>
            </a:lvl1pPr>
            <a:lvl2pPr marL="914378" indent="0">
              <a:buNone/>
              <a:defRPr sz="2400"/>
            </a:lvl2pPr>
            <a:lvl3pPr marL="1828754" indent="0">
              <a:buNone/>
              <a:defRPr sz="2000"/>
            </a:lvl3pPr>
            <a:lvl4pPr marL="2743132" indent="0">
              <a:buNone/>
              <a:defRPr sz="1800"/>
            </a:lvl4pPr>
            <a:lvl5pPr marL="3657508" indent="0">
              <a:buNone/>
              <a:defRPr sz="1800"/>
            </a:lvl5pPr>
            <a:lvl6pPr marL="4571886" indent="0">
              <a:buNone/>
              <a:defRPr sz="1800"/>
            </a:lvl6pPr>
            <a:lvl7pPr marL="5486262" indent="0">
              <a:buNone/>
              <a:defRPr sz="1800"/>
            </a:lvl7pPr>
            <a:lvl8pPr marL="6400640" indent="0">
              <a:buNone/>
              <a:defRPr sz="1800"/>
            </a:lvl8pPr>
            <a:lvl9pPr marL="7315018" indent="0">
              <a:buNone/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7302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1746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7673796" y="549293"/>
            <a:ext cx="5484971" cy="117030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8882" y="549293"/>
            <a:ext cx="16048620" cy="117030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6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5964" y="3651250"/>
            <a:ext cx="10360501" cy="87026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1185" y="3651250"/>
            <a:ext cx="10360501" cy="87026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697" y="12712701"/>
            <a:ext cx="8227457" cy="730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ADVANT Multipurpose  Presentation 2017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67D7-8C75-433C-B949-F5BA010697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98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139" y="730251"/>
            <a:ext cx="21025723" cy="26511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139" y="3362326"/>
            <a:ext cx="10312888" cy="16478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799" b="1"/>
            </a:lvl1pPr>
            <a:lvl2pPr marL="914171" indent="0">
              <a:buNone/>
              <a:defRPr sz="3999" b="1"/>
            </a:lvl2pPr>
            <a:lvl3pPr marL="1828343" indent="0">
              <a:buNone/>
              <a:defRPr sz="3599" b="1"/>
            </a:lvl3pPr>
            <a:lvl4pPr marL="2742514" indent="0">
              <a:buNone/>
              <a:defRPr sz="3199" b="1"/>
            </a:lvl4pPr>
            <a:lvl5pPr marL="3656686" indent="0">
              <a:buNone/>
              <a:defRPr sz="3199" b="1"/>
            </a:lvl5pPr>
            <a:lvl6pPr marL="4570857" indent="0">
              <a:buNone/>
              <a:defRPr sz="3199" b="1"/>
            </a:lvl6pPr>
            <a:lvl7pPr marL="5485028" indent="0">
              <a:buNone/>
              <a:defRPr sz="3199" b="1"/>
            </a:lvl7pPr>
            <a:lvl8pPr marL="6399200" indent="0">
              <a:buNone/>
              <a:defRPr sz="3199" b="1"/>
            </a:lvl8pPr>
            <a:lvl9pPr marL="7313371" indent="0">
              <a:buNone/>
              <a:defRPr sz="319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139" y="5010150"/>
            <a:ext cx="10312888" cy="73691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1186" y="3362326"/>
            <a:ext cx="10363676" cy="16478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799" b="1"/>
            </a:lvl1pPr>
            <a:lvl2pPr marL="914171" indent="0">
              <a:buNone/>
              <a:defRPr sz="3999" b="1"/>
            </a:lvl2pPr>
            <a:lvl3pPr marL="1828343" indent="0">
              <a:buNone/>
              <a:defRPr sz="3599" b="1"/>
            </a:lvl3pPr>
            <a:lvl4pPr marL="2742514" indent="0">
              <a:buNone/>
              <a:defRPr sz="3199" b="1"/>
            </a:lvl4pPr>
            <a:lvl5pPr marL="3656686" indent="0">
              <a:buNone/>
              <a:defRPr sz="3199" b="1"/>
            </a:lvl5pPr>
            <a:lvl6pPr marL="4570857" indent="0">
              <a:buNone/>
              <a:defRPr sz="3199" b="1"/>
            </a:lvl6pPr>
            <a:lvl7pPr marL="5485028" indent="0">
              <a:buNone/>
              <a:defRPr sz="3199" b="1"/>
            </a:lvl7pPr>
            <a:lvl8pPr marL="6399200" indent="0">
              <a:buNone/>
              <a:defRPr sz="3199" b="1"/>
            </a:lvl8pPr>
            <a:lvl9pPr marL="7313371" indent="0">
              <a:buNone/>
              <a:defRPr sz="319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1186" y="5010150"/>
            <a:ext cx="10363676" cy="73691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697" y="12712701"/>
            <a:ext cx="8227457" cy="730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ADVANT Multipurpose  Presentation 2017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67D7-8C75-433C-B949-F5BA010697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01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697" y="12712701"/>
            <a:ext cx="8227457" cy="730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ADVANT Multipurpose  Presentation 2017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67D7-8C75-433C-B949-F5BA010697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4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697" y="12712701"/>
            <a:ext cx="8227457" cy="730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ADVANT Multipurpose  Presentation 2017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67D7-8C75-433C-B949-F5BA010697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15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140" y="914400"/>
            <a:ext cx="7862426" cy="3200400"/>
          </a:xfrm>
          <a:prstGeom prst="rect">
            <a:avLst/>
          </a:prstGeom>
        </p:spPr>
        <p:txBody>
          <a:bodyPr anchor="b"/>
          <a:lstStyle>
            <a:lvl1pPr>
              <a:defRPr sz="63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677" y="1974851"/>
            <a:ext cx="12341185" cy="9747250"/>
          </a:xfrm>
          <a:prstGeom prst="rect">
            <a:avLst/>
          </a:prstGeom>
        </p:spPr>
        <p:txBody>
          <a:bodyPr/>
          <a:lstStyle>
            <a:lvl1pPr>
              <a:defRPr sz="6398"/>
            </a:lvl1pPr>
            <a:lvl2pPr>
              <a:defRPr sz="5599"/>
            </a:lvl2pPr>
            <a:lvl3pPr>
              <a:defRPr sz="4799"/>
            </a:lvl3pPr>
            <a:lvl4pPr>
              <a:defRPr sz="3999"/>
            </a:lvl4pPr>
            <a:lvl5pPr>
              <a:defRPr sz="3999"/>
            </a:lvl5pPr>
            <a:lvl6pPr>
              <a:defRPr sz="3999"/>
            </a:lvl6pPr>
            <a:lvl7pPr>
              <a:defRPr sz="3999"/>
            </a:lvl7pPr>
            <a:lvl8pPr>
              <a:defRPr sz="3999"/>
            </a:lvl8pPr>
            <a:lvl9pPr>
              <a:defRPr sz="39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140" y="4114800"/>
            <a:ext cx="7862426" cy="7623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99"/>
            </a:lvl1pPr>
            <a:lvl2pPr marL="914171" indent="0">
              <a:buNone/>
              <a:defRPr sz="2799"/>
            </a:lvl2pPr>
            <a:lvl3pPr marL="1828343" indent="0">
              <a:buNone/>
              <a:defRPr sz="2399"/>
            </a:lvl3pPr>
            <a:lvl4pPr marL="2742514" indent="0">
              <a:buNone/>
              <a:defRPr sz="2000"/>
            </a:lvl4pPr>
            <a:lvl5pPr marL="3656686" indent="0">
              <a:buNone/>
              <a:defRPr sz="2000"/>
            </a:lvl5pPr>
            <a:lvl6pPr marL="4570857" indent="0">
              <a:buNone/>
              <a:defRPr sz="2000"/>
            </a:lvl6pPr>
            <a:lvl7pPr marL="5485028" indent="0">
              <a:buNone/>
              <a:defRPr sz="2000"/>
            </a:lvl7pPr>
            <a:lvl8pPr marL="6399200" indent="0">
              <a:buNone/>
              <a:defRPr sz="2000"/>
            </a:lvl8pPr>
            <a:lvl9pPr marL="7313371" indent="0">
              <a:buNone/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697" y="12712701"/>
            <a:ext cx="8227457" cy="730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ADVANT Multipurpose  Presentation 2017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67D7-8C75-433C-B949-F5BA010697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52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140" y="914400"/>
            <a:ext cx="7862426" cy="3200400"/>
          </a:xfrm>
          <a:prstGeom prst="rect">
            <a:avLst/>
          </a:prstGeom>
        </p:spPr>
        <p:txBody>
          <a:bodyPr anchor="b"/>
          <a:lstStyle>
            <a:lvl1pPr>
              <a:defRPr sz="63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3677" y="1974851"/>
            <a:ext cx="12341185" cy="974725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6398"/>
            </a:lvl1pPr>
            <a:lvl2pPr marL="914171" indent="0">
              <a:buNone/>
              <a:defRPr sz="5599"/>
            </a:lvl2pPr>
            <a:lvl3pPr marL="1828343" indent="0">
              <a:buNone/>
              <a:defRPr sz="4799"/>
            </a:lvl3pPr>
            <a:lvl4pPr marL="2742514" indent="0">
              <a:buNone/>
              <a:defRPr sz="3999"/>
            </a:lvl4pPr>
            <a:lvl5pPr marL="3656686" indent="0">
              <a:buNone/>
              <a:defRPr sz="3999"/>
            </a:lvl5pPr>
            <a:lvl6pPr marL="4570857" indent="0">
              <a:buNone/>
              <a:defRPr sz="3999"/>
            </a:lvl6pPr>
            <a:lvl7pPr marL="5485028" indent="0">
              <a:buNone/>
              <a:defRPr sz="3999"/>
            </a:lvl7pPr>
            <a:lvl8pPr marL="6399200" indent="0">
              <a:buNone/>
              <a:defRPr sz="3999"/>
            </a:lvl8pPr>
            <a:lvl9pPr marL="7313371" indent="0">
              <a:buNone/>
              <a:defRPr sz="3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140" y="4114800"/>
            <a:ext cx="7862426" cy="7623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99"/>
            </a:lvl1pPr>
            <a:lvl2pPr marL="914171" indent="0">
              <a:buNone/>
              <a:defRPr sz="2799"/>
            </a:lvl2pPr>
            <a:lvl3pPr marL="1828343" indent="0">
              <a:buNone/>
              <a:defRPr sz="2399"/>
            </a:lvl3pPr>
            <a:lvl4pPr marL="2742514" indent="0">
              <a:buNone/>
              <a:defRPr sz="2000"/>
            </a:lvl4pPr>
            <a:lvl5pPr marL="3656686" indent="0">
              <a:buNone/>
              <a:defRPr sz="2000"/>
            </a:lvl5pPr>
            <a:lvl6pPr marL="4570857" indent="0">
              <a:buNone/>
              <a:defRPr sz="2000"/>
            </a:lvl6pPr>
            <a:lvl7pPr marL="5485028" indent="0">
              <a:buNone/>
              <a:defRPr sz="2000"/>
            </a:lvl7pPr>
            <a:lvl8pPr marL="6399200" indent="0">
              <a:buNone/>
              <a:defRPr sz="2000"/>
            </a:lvl8pPr>
            <a:lvl9pPr marL="7313371" indent="0">
              <a:buNone/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697" y="12712701"/>
            <a:ext cx="8227457" cy="730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ADVANT Multipurpose  Presentation 2017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67D7-8C75-433C-B949-F5BA010697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20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462577" y="511176"/>
            <a:ext cx="1675964" cy="730250"/>
          </a:xfrm>
          <a:prstGeom prst="roundRect">
            <a:avLst>
              <a:gd name="adj" fmla="val 10797"/>
            </a:avLst>
          </a:prstGeom>
          <a:gradFill flip="none" rotWithShape="1">
            <a:gsLst>
              <a:gs pos="0">
                <a:schemeClr val="accent4"/>
              </a:gs>
              <a:gs pos="100000">
                <a:schemeClr val="accent5"/>
              </a:gs>
            </a:gsLst>
            <a:lin ang="10800000" scaled="1"/>
            <a:tileRect/>
          </a:gradFill>
        </p:spPr>
        <p:txBody>
          <a:bodyPr vert="horz" lIns="91440" tIns="45720" rIns="91440" bIns="45720" rtlCol="0" anchor="ctr"/>
          <a:lstStyle>
            <a:lvl1pPr algn="r">
              <a:defRPr sz="3200">
                <a:solidFill>
                  <a:schemeClr val="bg1"/>
                </a:solidFill>
                <a:latin typeface="Raleway" panose="020B0503030101060003" pitchFamily="34" charset="0"/>
              </a:defRPr>
            </a:lvl1pPr>
          </a:lstStyle>
          <a:p>
            <a:fld id="{3CBF67D7-8C75-433C-B949-F5BA010697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8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7" r:id="rId12"/>
  </p:sldLayoutIdLst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87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86" indent="-457086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599" kern="1200">
          <a:solidFill>
            <a:schemeClr val="tx1"/>
          </a:solidFill>
          <a:latin typeface="+mn-lt"/>
          <a:ea typeface="+mn-ea"/>
          <a:cs typeface="+mn-cs"/>
        </a:defRPr>
      </a:lvl1pPr>
      <a:lvl2pPr marL="13712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799" kern="1200">
          <a:solidFill>
            <a:schemeClr val="tx1"/>
          </a:solidFill>
          <a:latin typeface="+mn-lt"/>
          <a:ea typeface="+mn-ea"/>
          <a:cs typeface="+mn-cs"/>
        </a:defRPr>
      </a:lvl2pPr>
      <a:lvl3pPr marL="2285429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999" kern="1200">
          <a:solidFill>
            <a:schemeClr val="tx1"/>
          </a:solidFill>
          <a:latin typeface="+mn-lt"/>
          <a:ea typeface="+mn-ea"/>
          <a:cs typeface="+mn-cs"/>
        </a:defRPr>
      </a:lvl3pPr>
      <a:lvl4pPr marL="3199600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4113771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212664"/>
            <a:ext cx="21025723" cy="1478112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2438401"/>
            <a:ext cx="21025723" cy="99155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12611821"/>
            <a:ext cx="24377650" cy="1104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2880" rtlCol="0" anchor="ctr"/>
          <a:lstStyle/>
          <a:p>
            <a:pPr algn="ctr" defTabSz="1828800">
              <a:defRPr/>
            </a:pPr>
            <a:r>
              <a:rPr lang="en-US" sz="6400" spc="300" dirty="0">
                <a:solidFill>
                  <a:prstClr val="white">
                    <a:lumMod val="75000"/>
                  </a:prstClr>
                </a:solidFill>
              </a:rPr>
              <a:t>www.</a:t>
            </a:r>
            <a:r>
              <a:rPr lang="en-US" sz="6400" spc="300" dirty="0">
                <a:solidFill>
                  <a:prstClr val="black">
                    <a:lumMod val="85000"/>
                    <a:lumOff val="15000"/>
                  </a:prstClr>
                </a:solidFill>
              </a:rPr>
              <a:t>presentationgo</a:t>
            </a:r>
            <a:r>
              <a:rPr lang="en-US" sz="6400" spc="300" dirty="0">
                <a:solidFill>
                  <a:prstClr val="white">
                    <a:lumMod val="75000"/>
                  </a:prstClr>
                </a:solidFill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366115" y="42774"/>
            <a:ext cx="738992" cy="1522009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828800"/>
            <a:endParaRPr lang="en-US" sz="36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237002" y="13919203"/>
            <a:ext cx="253652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828800"/>
            <a:r>
              <a:rPr lang="en-US" sz="2200" dirty="0">
                <a:solidFill>
                  <a:srgbClr val="555555"/>
                </a:solidFill>
                <a:latin typeface="Open Sans" panose="020B0606030504020204" pitchFamily="34" charset="0"/>
              </a:rPr>
              <a:t>© </a:t>
            </a:r>
            <a:r>
              <a:rPr lang="en-US" sz="2200" dirty="0">
                <a:solidFill>
                  <a:srgbClr val="A5CD28"/>
                </a:solidFill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2200" dirty="0">
              <a:solidFill>
                <a:prstClr val="black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4411937" y="-147607"/>
            <a:ext cx="3953717" cy="1131956"/>
            <a:chOff x="-2096383" y="21447"/>
            <a:chExt cx="1483030" cy="565978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179543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/>
              <a:r>
                <a:rPr lang="en-US" sz="2000" dirty="0">
                  <a:solidFill>
                    <a:prstClr val="black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243039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/>
              <a:r>
                <a:rPr lang="en-US" sz="2000" dirty="0">
                  <a:solidFill>
                    <a:prstClr val="black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1961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lang="en-US" sz="72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j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j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j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j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8883" y="549276"/>
            <a:ext cx="21939885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8883" y="3200413"/>
            <a:ext cx="21939885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218883" y="12712717"/>
            <a:ext cx="5688118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/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828800"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8329031" y="12712717"/>
            <a:ext cx="7719589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7470649" y="12712717"/>
            <a:ext cx="5688118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/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828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61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txStyles>
    <p:titleStyle>
      <a:lvl1pPr algn="ctr" defTabSz="1828754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82" indent="-685782" algn="l" defTabSz="1828754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864" indent="-571488" algn="l" defTabSz="1828754" rtl="0" eaLnBrk="1" latinLnBrk="0" hangingPunct="1">
        <a:spcBef>
          <a:spcPct val="20000"/>
        </a:spcBef>
        <a:buFont typeface="Arial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942" indent="-457188" algn="l" defTabSz="1828754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320" indent="-457188" algn="l" defTabSz="1828754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698" indent="-457188" algn="l" defTabSz="1828754" rtl="0" eaLnBrk="1" latinLnBrk="0" hangingPunct="1">
        <a:spcBef>
          <a:spcPct val="20000"/>
        </a:spcBef>
        <a:buFont typeface="Arial" pitchFamily="34" charset="0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074" indent="-457188" algn="l" defTabSz="18287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452" indent="-457188" algn="l" defTabSz="18287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828" indent="-457188" algn="l" defTabSz="18287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206" indent="-457188" algn="l" defTabSz="18287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78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54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132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508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886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262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640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018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8883" y="549276"/>
            <a:ext cx="21939885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8883" y="3200413"/>
            <a:ext cx="21939885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218883" y="12712717"/>
            <a:ext cx="5688118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/>
            <a:fld id="{EACB95E6-9AE4-42C7-A8E0-F072DAD269F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828800"/>
              <a:t>14.07.2021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8329031" y="12712717"/>
            <a:ext cx="7719589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7470649" y="12712717"/>
            <a:ext cx="5688118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/>
            <a:fld id="{A60DB3C8-20E6-47D2-B756-468AC31B76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828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ctr" defTabSz="1828754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82" indent="-685782" algn="l" defTabSz="1828754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864" indent="-571488" algn="l" defTabSz="1828754" rtl="0" eaLnBrk="1" latinLnBrk="0" hangingPunct="1">
        <a:spcBef>
          <a:spcPct val="20000"/>
        </a:spcBef>
        <a:buFont typeface="Arial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942" indent="-457188" algn="l" defTabSz="1828754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320" indent="-457188" algn="l" defTabSz="1828754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698" indent="-457188" algn="l" defTabSz="1828754" rtl="0" eaLnBrk="1" latinLnBrk="0" hangingPunct="1">
        <a:spcBef>
          <a:spcPct val="20000"/>
        </a:spcBef>
        <a:buFont typeface="Arial" pitchFamily="34" charset="0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074" indent="-457188" algn="l" defTabSz="18287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452" indent="-457188" algn="l" defTabSz="18287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828" indent="-457188" algn="l" defTabSz="18287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206" indent="-457188" algn="l" defTabSz="18287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78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54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132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508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886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262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640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018" algn="l" defTabSz="182875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6.png"/><Relationship Id="rId4" Type="http://schemas.openxmlformats.org/officeDocument/2006/relationships/image" Target="../media/image5.jf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1.xml"/><Relationship Id="rId3" Type="http://schemas.openxmlformats.org/officeDocument/2006/relationships/chart" Target="../charts/chart16.xml"/><Relationship Id="rId7" Type="http://schemas.openxmlformats.org/officeDocument/2006/relationships/chart" Target="../charts/chart2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9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2.xml"/><Relationship Id="rId5" Type="http://schemas.openxmlformats.org/officeDocument/2006/relationships/chart" Target="../charts/chart24.xml"/><Relationship Id="rId4" Type="http://schemas.openxmlformats.org/officeDocument/2006/relationships/chart" Target="../charts/chart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7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2.xml"/><Relationship Id="rId4" Type="http://schemas.openxmlformats.org/officeDocument/2006/relationships/chart" Target="../charts/char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5519487" y="2878814"/>
            <a:ext cx="10177713" cy="27069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06852" y="4321498"/>
            <a:ext cx="14839567" cy="27069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 ПО ИСПОЛЕНИЮ ПЛАНА РАЗВИТИЯ НА 2017-2021 ГОДЫ ПО ИТОГАМ 2020 ГОДА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19CEE857-BA61-4865-983F-B36F0FEE942D}"/>
              </a:ext>
            </a:extLst>
          </p:cNvPr>
          <p:cNvSpPr txBox="1"/>
          <p:nvPr/>
        </p:nvSpPr>
        <p:spPr>
          <a:xfrm>
            <a:off x="9227869" y="12095434"/>
            <a:ext cx="51896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Нур</a:t>
            </a:r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-Султан, 2021 г.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16955136" y="1011601"/>
            <a:ext cx="6689513" cy="2506919"/>
            <a:chOff x="14384217" y="1482066"/>
            <a:chExt cx="6689513" cy="2506919"/>
          </a:xfrm>
        </p:grpSpPr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87781" y="1482066"/>
              <a:ext cx="3463475" cy="2446676"/>
            </a:xfrm>
            <a:prstGeom prst="rect">
              <a:avLst/>
            </a:prstGeom>
          </p:spPr>
        </p:pic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84217" y="1851111"/>
              <a:ext cx="2074984" cy="2077631"/>
            </a:xfrm>
            <a:prstGeom prst="rect">
              <a:avLst/>
            </a:prstGeom>
          </p:spPr>
        </p:pic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68753" y="1784008"/>
              <a:ext cx="2204977" cy="2204977"/>
            </a:xfrm>
            <a:prstGeom prst="rect">
              <a:avLst/>
            </a:prstGeom>
          </p:spPr>
        </p:pic>
      </p:grpSp>
      <p:sp>
        <p:nvSpPr>
          <p:cNvPr id="21" name="Прямоугольный треугольник 20">
            <a:extLst>
              <a:ext uri="{FF2B5EF4-FFF2-40B4-BE49-F238E27FC236}">
                <a16:creationId xmlns="" xmlns:a16="http://schemas.microsoft.com/office/drawing/2014/main" id="{A4D31248-F1E4-454F-9BE7-2697750B1125}"/>
              </a:ext>
            </a:extLst>
          </p:cNvPr>
          <p:cNvSpPr/>
          <p:nvPr/>
        </p:nvSpPr>
        <p:spPr>
          <a:xfrm>
            <a:off x="0" y="8471137"/>
            <a:ext cx="8159058" cy="5244863"/>
          </a:xfrm>
          <a:prstGeom prst="rtTriangle">
            <a:avLst/>
          </a:prstGeom>
          <a:solidFill>
            <a:srgbClr val="5095AE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389699" y="9801624"/>
            <a:ext cx="56014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Акшулаков</a:t>
            </a:r>
            <a:r>
              <a:rPr lang="ru-RU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С.К.</a:t>
            </a:r>
          </a:p>
          <a:p>
            <a:pPr algn="r"/>
            <a:r>
              <a:rPr lang="ru-RU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Председатель Правления</a:t>
            </a:r>
            <a:endParaRPr lang="kk-KZ" sz="2800" dirty="0">
              <a:solidFill>
                <a:srgbClr val="0033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ый треугольник 23">
            <a:extLst>
              <a:ext uri="{FF2B5EF4-FFF2-40B4-BE49-F238E27FC236}">
                <a16:creationId xmlns="" xmlns:a16="http://schemas.microsoft.com/office/drawing/2014/main" id="{EBE94A0C-0852-4AEC-ABE3-5AB09A66BF61}"/>
              </a:ext>
            </a:extLst>
          </p:cNvPr>
          <p:cNvSpPr/>
          <p:nvPr/>
        </p:nvSpPr>
        <p:spPr>
          <a:xfrm rot="16200000" flipH="1">
            <a:off x="22437587" y="-261335"/>
            <a:ext cx="1698771" cy="2181356"/>
          </a:xfrm>
          <a:prstGeom prst="rtTriangle">
            <a:avLst/>
          </a:prstGeom>
          <a:solidFill>
            <a:srgbClr val="5095AE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grpSp>
        <p:nvGrpSpPr>
          <p:cNvPr id="31" name="Группа 30"/>
          <p:cNvGrpSpPr/>
          <p:nvPr/>
        </p:nvGrpSpPr>
        <p:grpSpPr>
          <a:xfrm>
            <a:off x="445563" y="1332194"/>
            <a:ext cx="9873730" cy="1705129"/>
            <a:chOff x="619738" y="6766008"/>
            <a:chExt cx="9873730" cy="1705129"/>
          </a:xfrm>
        </p:grpSpPr>
        <p:pic>
          <p:nvPicPr>
            <p:cNvPr id="5" name="Объект 3" descr="C:\Users\nh_erze\Desktop\Алгыс хат.png"/>
            <p:cNvPicPr>
              <a:picLocks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508" t="-5396" r="39082"/>
            <a:stretch/>
          </p:blipFill>
          <p:spPr bwMode="auto">
            <a:xfrm>
              <a:off x="619738" y="6766008"/>
              <a:ext cx="2179859" cy="170512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6" name="Прямоугольник 25"/>
            <p:cNvSpPr/>
            <p:nvPr/>
          </p:nvSpPr>
          <p:spPr>
            <a:xfrm>
              <a:off x="3029290" y="6877837"/>
              <a:ext cx="7464178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НАЦИОНАЛЬНЫЙ </a:t>
              </a:r>
            </a:p>
            <a:p>
              <a:r>
                <a:rPr lang="ru-RU" sz="2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ЦЕНТР</a:t>
              </a:r>
            </a:p>
            <a:p>
              <a:r>
                <a:rPr lang="ru-RU" sz="2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НЕЙРОХИРУРГИИ</a:t>
              </a:r>
              <a:endParaRPr lang="ru-RU" sz="28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cxnSp>
          <p:nvCxnSpPr>
            <p:cNvPr id="14" name="Прямая соединительная линия 13"/>
            <p:cNvCxnSpPr/>
            <p:nvPr/>
          </p:nvCxnSpPr>
          <p:spPr>
            <a:xfrm flipH="1">
              <a:off x="2799597" y="6894513"/>
              <a:ext cx="2" cy="1368319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79052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3"/>
          <p:cNvSpPr/>
          <p:nvPr/>
        </p:nvSpPr>
        <p:spPr>
          <a:xfrm>
            <a:off x="535258" y="339992"/>
            <a:ext cx="24276698" cy="1749366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 algn="just">
              <a:spcBef>
                <a:spcPct val="0"/>
              </a:spcBef>
            </a:pP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3</a:t>
            </a:r>
            <a:r>
              <a:rPr lang="en-US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эффективности управления образовательной деятельностью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014618"/>
              </p:ext>
            </p:extLst>
          </p:nvPr>
        </p:nvGraphicFramePr>
        <p:xfrm>
          <a:off x="713679" y="2760239"/>
          <a:ext cx="21965670" cy="9206789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320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0829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3805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3805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38057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28355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944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п/п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 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 года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 </a:t>
                      </a: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</a:t>
                      </a: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 год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 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 года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Исполнение в сравнении с планом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11517">
                <a:tc>
                  <a:txBody>
                    <a:bodyPr/>
                    <a:lstStyle/>
                    <a:p>
                      <a:pPr indent="-1168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выпускников резидентуры, успешно прошедших независимую </a:t>
                      </a:r>
                      <a:r>
                        <a:rPr lang="ru-RU" sz="2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экзаменацию</a:t>
                      </a: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 первого раза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58507">
                <a:tc>
                  <a:txBody>
                    <a:bodyPr/>
                    <a:lstStyle/>
                    <a:p>
                      <a:pPr indent="-1168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слушателей резидентуры 1-го года обучения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19195">
                <a:tc>
                  <a:txBody>
                    <a:bodyPr/>
                    <a:lstStyle/>
                    <a:p>
                      <a:pPr indent="-1168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выпускников резидентуры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59747">
                <a:tc>
                  <a:txBody>
                    <a:bodyPr/>
                    <a:lstStyle/>
                    <a:p>
                      <a:pPr indent="-1168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трудоустроенных выпускников резидентуры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08863">
                <a:tc>
                  <a:txBody>
                    <a:bodyPr/>
                    <a:lstStyle/>
                    <a:p>
                      <a:pPr indent="-1168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Среднегодовой контингент обучающихся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821421">
                <a:tc>
                  <a:txBody>
                    <a:bodyPr/>
                    <a:lstStyle/>
                    <a:p>
                      <a:pPr indent="-1168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Внедрение новых методик лечения и технологий в Обществе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39785">
                <a:tc>
                  <a:txBody>
                    <a:bodyPr/>
                    <a:lstStyle/>
                    <a:p>
                      <a:pPr indent="-1168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обученных региональных специалистов на базе Общества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39785">
                <a:tc>
                  <a:txBody>
                    <a:bodyPr/>
                    <a:lstStyle/>
                    <a:p>
                      <a:pPr indent="-1168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Трансферт инновационных технологий в регионы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39785">
                <a:tc>
                  <a:txBody>
                    <a:bodyPr/>
                    <a:lstStyle/>
                    <a:p>
                      <a:pPr indent="-1168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мастер – классов с привлечением ведущих зарубежных специалистов из клиник дальнего и ближнего зарубежья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-30769" y="-42328"/>
            <a:ext cx="24408419" cy="959603"/>
            <a:chOff x="-15389" y="194837"/>
            <a:chExt cx="12206847" cy="511933"/>
          </a:xfrm>
        </p:grpSpPr>
        <p:sp>
          <p:nvSpPr>
            <p:cNvPr id="7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17230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TextBox 7">
              <a:extLst>
                <a:ext uri="{FF2B5EF4-FFF2-40B4-BE49-F238E27FC236}">
                  <a16:creationId xmlns="" xmlns:a16="http://schemas.microsoft.com/office/drawing/2014/main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15389" y="210618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287581" y="217418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165945" y="0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535258" y="1918877"/>
            <a:ext cx="5719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Все 9 индикаторов достигнуты</a:t>
            </a:r>
          </a:p>
        </p:txBody>
      </p:sp>
    </p:spTree>
    <p:extLst>
      <p:ext uri="{BB962C8B-B14F-4D97-AF65-F5344CB8AC3E}">
        <p14:creationId xmlns:p14="http://schemas.microsoft.com/office/powerpoint/2010/main" val="67707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3"/>
          <p:cNvSpPr/>
          <p:nvPr/>
        </p:nvSpPr>
        <p:spPr>
          <a:xfrm>
            <a:off x="592183" y="424957"/>
            <a:ext cx="23114000" cy="1749366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 algn="just">
              <a:spcBef>
                <a:spcPct val="0"/>
              </a:spcBef>
            </a:pP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3</a:t>
            </a:r>
            <a:r>
              <a:rPr lang="en-US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эффективности управления образовательной деятельностью</a:t>
            </a:r>
          </a:p>
        </p:txBody>
      </p:sp>
      <p:grpSp>
        <p:nvGrpSpPr>
          <p:cNvPr id="13" name="Группа 12"/>
          <p:cNvGrpSpPr/>
          <p:nvPr/>
        </p:nvGrpSpPr>
        <p:grpSpPr>
          <a:xfrm>
            <a:off x="3046" y="-75832"/>
            <a:ext cx="24408419" cy="959603"/>
            <a:chOff x="-15389" y="194837"/>
            <a:chExt cx="12206847" cy="511933"/>
          </a:xfrm>
        </p:grpSpPr>
        <p:sp>
          <p:nvSpPr>
            <p:cNvPr id="14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17230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15389" y="210618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119640" y="223479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602944" y="-26084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Rounded Rectangle 3"/>
          <p:cNvSpPr/>
          <p:nvPr/>
        </p:nvSpPr>
        <p:spPr>
          <a:xfrm>
            <a:off x="474280" y="1816757"/>
            <a:ext cx="23114000" cy="1047143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Все 6 выпускников резидентуры сдали </a:t>
            </a:r>
            <a:r>
              <a:rPr lang="ru-RU" alt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экзаменацию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с первого раза и 100% трудоустроены, в динамике растет количество слушателей резидентуры 1-го года обучения, количество обученных региональных специалистов на базе Общества и среднегодовой контингент обучающихся.</a:t>
            </a:r>
          </a:p>
        </p:txBody>
      </p:sp>
      <p:grpSp>
        <p:nvGrpSpPr>
          <p:cNvPr id="8" name="Группа 7">
            <a:extLst>
              <a:ext uri="{FF2B5EF4-FFF2-40B4-BE49-F238E27FC236}">
                <a16:creationId xmlns="" xmlns:a16="http://schemas.microsoft.com/office/drawing/2014/main" id="{924AEB92-A853-461A-9397-7F6DFE67EF7F}"/>
              </a:ext>
            </a:extLst>
          </p:cNvPr>
          <p:cNvGrpSpPr/>
          <p:nvPr/>
        </p:nvGrpSpPr>
        <p:grpSpPr>
          <a:xfrm>
            <a:off x="566446" y="3160388"/>
            <a:ext cx="23114000" cy="5172891"/>
            <a:chOff x="592183" y="2769325"/>
            <a:chExt cx="23114000" cy="5172891"/>
          </a:xfrm>
        </p:grpSpPr>
        <p:graphicFrame>
          <p:nvGraphicFramePr>
            <p:cNvPr id="19" name="Диаграмма 1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59527906"/>
                </p:ext>
              </p:extLst>
            </p:nvPr>
          </p:nvGraphicFramePr>
          <p:xfrm>
            <a:off x="1494045" y="3085036"/>
            <a:ext cx="6217798" cy="435576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0" name="Диаграмма 1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76558322"/>
                </p:ext>
              </p:extLst>
            </p:nvPr>
          </p:nvGraphicFramePr>
          <p:xfrm>
            <a:off x="8321765" y="2847702"/>
            <a:ext cx="7654835" cy="509451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21" name="Диаграмма 2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613954105"/>
                </p:ext>
              </p:extLst>
            </p:nvPr>
          </p:nvGraphicFramePr>
          <p:xfrm>
            <a:off x="16185335" y="2769325"/>
            <a:ext cx="7342776" cy="477775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pSp>
          <p:nvGrpSpPr>
            <p:cNvPr id="38" name="Группа 37"/>
            <p:cNvGrpSpPr/>
            <p:nvPr/>
          </p:nvGrpSpPr>
          <p:grpSpPr>
            <a:xfrm>
              <a:off x="592183" y="3344091"/>
              <a:ext cx="7428412" cy="4572000"/>
              <a:chOff x="592183" y="3344091"/>
              <a:chExt cx="7428412" cy="4572000"/>
            </a:xfrm>
          </p:grpSpPr>
          <p:cxnSp>
            <p:nvCxnSpPr>
              <p:cNvPr id="5" name="Прямая соединительная линия 4"/>
              <p:cNvCxnSpPr/>
              <p:nvPr/>
            </p:nvCxnSpPr>
            <p:spPr>
              <a:xfrm>
                <a:off x="592183" y="3344091"/>
                <a:ext cx="0" cy="4572000"/>
              </a:xfrm>
              <a:prstGeom prst="line">
                <a:avLst/>
              </a:prstGeom>
              <a:ln>
                <a:solidFill>
                  <a:srgbClr val="C0C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592183" y="7916091"/>
                <a:ext cx="7428411" cy="0"/>
              </a:xfrm>
              <a:prstGeom prst="line">
                <a:avLst/>
              </a:prstGeom>
              <a:ln>
                <a:solidFill>
                  <a:srgbClr val="C0C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flipV="1">
                <a:off x="8020594" y="3344091"/>
                <a:ext cx="0" cy="4572000"/>
              </a:xfrm>
              <a:prstGeom prst="line">
                <a:avLst/>
              </a:prstGeom>
              <a:ln>
                <a:solidFill>
                  <a:srgbClr val="C0C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>
              <a:xfrm>
                <a:off x="592183" y="3344091"/>
                <a:ext cx="1647474" cy="22303"/>
              </a:xfrm>
              <a:prstGeom prst="line">
                <a:avLst/>
              </a:prstGeom>
              <a:ln>
                <a:solidFill>
                  <a:srgbClr val="C0C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>
              <a:xfrm flipH="1">
                <a:off x="5642517" y="3344091"/>
                <a:ext cx="2378078" cy="0"/>
              </a:xfrm>
              <a:prstGeom prst="line">
                <a:avLst/>
              </a:prstGeom>
              <a:ln>
                <a:solidFill>
                  <a:srgbClr val="C0C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Прямая соединительная линия 41"/>
            <p:cNvCxnSpPr/>
            <p:nvPr/>
          </p:nvCxnSpPr>
          <p:spPr>
            <a:xfrm>
              <a:off x="8360229" y="7916091"/>
              <a:ext cx="7393577" cy="0"/>
            </a:xfrm>
            <a:prstGeom prst="line">
              <a:avLst/>
            </a:prstGeom>
            <a:ln>
              <a:solidFill>
                <a:srgbClr val="C0C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flipV="1">
              <a:off x="15753806" y="3344091"/>
              <a:ext cx="0" cy="4572000"/>
            </a:xfrm>
            <a:prstGeom prst="line">
              <a:avLst/>
            </a:prstGeom>
            <a:ln>
              <a:solidFill>
                <a:srgbClr val="C0C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flipV="1">
              <a:off x="8386354" y="3344091"/>
              <a:ext cx="0" cy="4572000"/>
            </a:xfrm>
            <a:prstGeom prst="line">
              <a:avLst/>
            </a:prstGeom>
            <a:ln>
              <a:solidFill>
                <a:srgbClr val="C0C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>
              <a:cxnSpLocks/>
            </p:cNvCxnSpPr>
            <p:nvPr/>
          </p:nvCxnSpPr>
          <p:spPr>
            <a:xfrm>
              <a:off x="8360229" y="3344091"/>
              <a:ext cx="759708" cy="0"/>
            </a:xfrm>
            <a:prstGeom prst="line">
              <a:avLst/>
            </a:prstGeom>
            <a:ln>
              <a:solidFill>
                <a:srgbClr val="C0C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>
              <a:cxnSpLocks/>
            </p:cNvCxnSpPr>
            <p:nvPr/>
          </p:nvCxnSpPr>
          <p:spPr>
            <a:xfrm flipH="1">
              <a:off x="15140253" y="3344091"/>
              <a:ext cx="613554" cy="0"/>
            </a:xfrm>
            <a:prstGeom prst="line">
              <a:avLst/>
            </a:prstGeom>
            <a:ln>
              <a:solidFill>
                <a:srgbClr val="C0C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16171815" y="3366394"/>
              <a:ext cx="1" cy="4549697"/>
            </a:xfrm>
            <a:prstGeom prst="line">
              <a:avLst/>
            </a:prstGeom>
            <a:ln>
              <a:solidFill>
                <a:srgbClr val="C0C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>
              <a:off x="16124663" y="7916091"/>
              <a:ext cx="7581520" cy="0"/>
            </a:xfrm>
            <a:prstGeom prst="line">
              <a:avLst/>
            </a:prstGeom>
            <a:ln>
              <a:solidFill>
                <a:srgbClr val="C0C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 flipV="1">
              <a:off x="23706183" y="3344091"/>
              <a:ext cx="0" cy="4572000"/>
            </a:xfrm>
            <a:prstGeom prst="line">
              <a:avLst/>
            </a:prstGeom>
            <a:ln>
              <a:solidFill>
                <a:srgbClr val="C0C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 flipH="1">
              <a:off x="22280137" y="3344091"/>
              <a:ext cx="1426046" cy="0"/>
            </a:xfrm>
            <a:prstGeom prst="line">
              <a:avLst/>
            </a:prstGeom>
            <a:ln>
              <a:solidFill>
                <a:srgbClr val="C0C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>
              <a:cxnSpLocks/>
            </p:cNvCxnSpPr>
            <p:nvPr/>
          </p:nvCxnSpPr>
          <p:spPr>
            <a:xfrm>
              <a:off x="16171816" y="3344091"/>
              <a:ext cx="1179395" cy="0"/>
            </a:xfrm>
            <a:prstGeom prst="line">
              <a:avLst/>
            </a:prstGeom>
            <a:ln>
              <a:solidFill>
                <a:srgbClr val="C0C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3" name="Прямая соединительная линия 82"/>
          <p:cNvCxnSpPr/>
          <p:nvPr/>
        </p:nvCxnSpPr>
        <p:spPr>
          <a:xfrm>
            <a:off x="592183" y="8631044"/>
            <a:ext cx="0" cy="4683512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592183" y="13314556"/>
            <a:ext cx="7428411" cy="0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flipV="1">
            <a:off x="8020594" y="8631044"/>
            <a:ext cx="0" cy="4683512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flipV="1">
            <a:off x="6220844" y="8631045"/>
            <a:ext cx="1799750" cy="5574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8544560" y="8631044"/>
            <a:ext cx="0" cy="4683512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>
            <a:off x="8542471" y="13314556"/>
            <a:ext cx="7211335" cy="0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flipV="1">
            <a:off x="15753806" y="8631044"/>
            <a:ext cx="0" cy="4683512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8542471" y="8631044"/>
            <a:ext cx="1984280" cy="5575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 flipH="1" flipV="1">
            <a:off x="13894420" y="8625468"/>
            <a:ext cx="1859387" cy="5576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16171814" y="8642195"/>
            <a:ext cx="1" cy="4672360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>
            <a:off x="16171815" y="13314556"/>
            <a:ext cx="7534368" cy="0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23706182" y="8631044"/>
            <a:ext cx="1" cy="4683512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 flipV="1">
            <a:off x="16171814" y="8636619"/>
            <a:ext cx="1960069" cy="5576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/>
          <p:nvPr/>
        </p:nvCxnSpPr>
        <p:spPr>
          <a:xfrm flipH="1" flipV="1">
            <a:off x="22181514" y="8625468"/>
            <a:ext cx="1524671" cy="5576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590096" y="8631044"/>
            <a:ext cx="1649561" cy="5575"/>
          </a:xfrm>
          <a:prstGeom prst="line">
            <a:avLst/>
          </a:prstGeom>
          <a:ln>
            <a:solidFill>
              <a:srgbClr val="C0C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Диаграмма 5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523412"/>
              </p:ext>
            </p:extLst>
          </p:nvPr>
        </p:nvGraphicFramePr>
        <p:xfrm>
          <a:off x="914401" y="8408020"/>
          <a:ext cx="6690731" cy="4906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63" name="Диаграмма 6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9319820"/>
              </p:ext>
            </p:extLst>
          </p:nvPr>
        </p:nvGraphicFramePr>
        <p:xfrm>
          <a:off x="8920976" y="8408019"/>
          <a:ext cx="6404940" cy="4906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65" name="Диаграмма 6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6357901"/>
              </p:ext>
            </p:extLst>
          </p:nvPr>
        </p:nvGraphicFramePr>
        <p:xfrm>
          <a:off x="16749132" y="8433326"/>
          <a:ext cx="6445405" cy="4884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403510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3"/>
          <p:cNvSpPr/>
          <p:nvPr/>
        </p:nvSpPr>
        <p:spPr>
          <a:xfrm>
            <a:off x="652392" y="883771"/>
            <a:ext cx="19793126" cy="1196750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 algn="just">
              <a:spcBef>
                <a:spcPct val="0"/>
              </a:spcBef>
            </a:pP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3</a:t>
            </a:r>
            <a:r>
              <a:rPr lang="en-US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эффективности управления образовательной деятельностью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-30769" y="-75832"/>
            <a:ext cx="24408419" cy="959603"/>
            <a:chOff x="-15389" y="194837"/>
            <a:chExt cx="12206847" cy="511933"/>
          </a:xfrm>
        </p:grpSpPr>
        <p:sp>
          <p:nvSpPr>
            <p:cNvPr id="9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17230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15389" y="210618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119640" y="223479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chemeClr val="accent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669250" y="2100321"/>
            <a:ext cx="12188825" cy="298543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defTabSz="1828800">
              <a:spcBef>
                <a:spcPts val="600"/>
              </a:spcBef>
              <a:spcAft>
                <a:spcPts val="600"/>
              </a:spcAft>
              <a:defRPr/>
            </a:pPr>
            <a:r>
              <a:rPr lang="kk-KZ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2020 году на заседании ОКК МЗ РК одобрена 1 медицинская технология Общества, внедрена 1 новая методика лечения: </a:t>
            </a:r>
          </a:p>
          <a:p>
            <a:pPr marL="742950" indent="-742950" algn="just" defTabSz="18288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Радиохирургический метод лечения заболеваний ЦНС с применением аппарата Гамма-нож;</a:t>
            </a:r>
          </a:p>
          <a:p>
            <a:pPr marL="742950" indent="-742950" algn="just" defTabSz="18288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kk-KZ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Применение неадгезивных эмболизирующих материалов на основе смеси цианоакрилатов для повышения радикальности эмболизации артериовенозных мальформации ЦНС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35706" y="8994331"/>
            <a:ext cx="12188825" cy="38010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1828800">
              <a:defRPr/>
            </a:pPr>
            <a:r>
              <a:rPr lang="kk-KZ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Трансферт </a:t>
            </a:r>
            <a:r>
              <a:rPr lang="kk-KZ" sz="2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технологий в </a:t>
            </a:r>
            <a:r>
              <a:rPr lang="kk-KZ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регионы:</a:t>
            </a:r>
            <a:endParaRPr lang="kk-KZ" sz="24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defTabSz="1828800">
              <a:spcBef>
                <a:spcPts val="600"/>
              </a:spcBef>
              <a:spcAft>
                <a:spcPts val="600"/>
              </a:spcAft>
              <a:buAutoNum type="arabicPeriod"/>
              <a:defRPr/>
            </a:pPr>
            <a:r>
              <a:rPr lang="kk-KZ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Интервенционное лечение хронической боли в нейрохирургии и ортопедии с применением РЧД</a:t>
            </a:r>
            <a:r>
              <a:rPr lang="kk-KZ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kk-KZ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многопрофильная больница </a:t>
            </a:r>
            <a:r>
              <a:rPr lang="kk-KZ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КЗО.</a:t>
            </a:r>
            <a:endParaRPr lang="kk-KZ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indent="-447675" algn="just" defTabSz="1828800">
              <a:spcBef>
                <a:spcPts val="600"/>
              </a:spcBef>
              <a:spcAft>
                <a:spcPts val="600"/>
              </a:spcAft>
              <a:defRPr/>
            </a:pPr>
            <a:r>
              <a:rPr lang="kk-KZ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«Внедрение </a:t>
            </a:r>
            <a:r>
              <a:rPr lang="kk-KZ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ресурсосберегабщих технологий  инновационного управления лекарственных средств и медицинских изделий в профильном стационаре» </a:t>
            </a:r>
            <a:r>
              <a:rPr lang="kk-KZ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Актюбинский медицинский </a:t>
            </a:r>
            <a:r>
              <a:rPr lang="kk-KZ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центр.</a:t>
            </a:r>
            <a:endParaRPr lang="kk-KZ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indent="-447675" algn="just" defTabSz="1828800">
              <a:spcBef>
                <a:spcPts val="600"/>
              </a:spcBef>
              <a:spcAft>
                <a:spcPts val="600"/>
              </a:spcAft>
              <a:defRPr/>
            </a:pPr>
            <a:r>
              <a:rPr lang="kk-KZ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kk-KZ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«Внедрение ресурсосберегабщих технологий  инновационного управления лекарственных средств и медицинских изделий в профильном </a:t>
            </a:r>
            <a:r>
              <a:rPr lang="kk-KZ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стационаре», многопрофильная </a:t>
            </a:r>
            <a:r>
              <a:rPr lang="kk-KZ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городская больница №</a:t>
            </a:r>
            <a:r>
              <a:rPr lang="kk-KZ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г</a:t>
            </a:r>
            <a:r>
              <a:rPr lang="kk-KZ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Нур-Султан.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35706" y="5352760"/>
            <a:ext cx="12188825" cy="38010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1828800">
              <a:spcBef>
                <a:spcPts val="600"/>
              </a:spcBef>
              <a:spcAft>
                <a:spcPts val="600"/>
              </a:spcAft>
              <a:defRPr/>
            </a:pPr>
            <a:r>
              <a:rPr lang="ru-RU" alt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Мастер-классы: </a:t>
            </a:r>
          </a:p>
          <a:p>
            <a:pPr marL="457200" indent="-457200" algn="just" defTabSz="1828800">
              <a:spcBef>
                <a:spcPts val="600"/>
              </a:spcBef>
              <a:spcAft>
                <a:spcPts val="600"/>
              </a:spcAft>
              <a:buAutoNum type="arabicPeriod"/>
              <a:defRPr/>
            </a:pPr>
            <a:r>
              <a:rPr lang="ru-RU" alt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Онлайн 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«Хирургическое лечение опухолей задних отделов третьего желудочка,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эпифизарной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пинеальной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областей головного мозга у детей»,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профессор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Хачатрян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В.А.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Россия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слушателей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нейрохирурги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детские хирурги. 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defTabSz="1828800">
              <a:spcBef>
                <a:spcPts val="600"/>
              </a:spcBef>
              <a:spcAft>
                <a:spcPts val="600"/>
              </a:spcAft>
              <a:buAutoNum type="arabicPeriod"/>
              <a:defRPr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«Удаление злокачественных глиом с применением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флуорисцентной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навигации»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профессор 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Вальтер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Штуммер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Германия,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 слушателя, из них 9 специалистов АО «НЦН», 14 резидентов.</a:t>
            </a:r>
          </a:p>
          <a:p>
            <a:pPr algn="just" defTabSz="1828800">
              <a:defRPr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1828800">
              <a:defRPr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615773" y="-22144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5375722"/>
              </p:ext>
            </p:extLst>
          </p:nvPr>
        </p:nvGraphicFramePr>
        <p:xfrm>
          <a:off x="13247648" y="2080521"/>
          <a:ext cx="7984274" cy="3175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2377613"/>
              </p:ext>
            </p:extLst>
          </p:nvPr>
        </p:nvGraphicFramePr>
        <p:xfrm>
          <a:off x="13292254" y="5575610"/>
          <a:ext cx="8162693" cy="3226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Диаграм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5369385"/>
              </p:ext>
            </p:extLst>
          </p:nvPr>
        </p:nvGraphicFramePr>
        <p:xfrm>
          <a:off x="13269950" y="8895242"/>
          <a:ext cx="8207297" cy="3443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A6B28902-881E-4297-AA65-8393808817E3}"/>
              </a:ext>
            </a:extLst>
          </p:cNvPr>
          <p:cNvSpPr/>
          <p:nvPr/>
        </p:nvSpPr>
        <p:spPr>
          <a:xfrm>
            <a:off x="13385760" y="2067228"/>
            <a:ext cx="8162693" cy="808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новых методик лечения и технологий</a:t>
            </a:r>
          </a:p>
          <a:p>
            <a:pPr algn="ctr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общество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4A269D37-CB80-496F-BCF9-940D1D130E20}"/>
              </a:ext>
            </a:extLst>
          </p:cNvPr>
          <p:cNvSpPr/>
          <p:nvPr/>
        </p:nvSpPr>
        <p:spPr>
          <a:xfrm>
            <a:off x="13363458" y="5427242"/>
            <a:ext cx="8162693" cy="808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мастер-классов с привлечением ведущих специалистов из клиник дальнего и ближнего зарубежья</a:t>
            </a:r>
          </a:p>
          <a:p>
            <a:pPr algn="ctr"/>
            <a:endParaRPr lang="ru-RU" sz="24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BC9E81EE-2483-4D2A-BE8E-C3AE90A9279B}"/>
              </a:ext>
            </a:extLst>
          </p:cNvPr>
          <p:cNvSpPr/>
          <p:nvPr/>
        </p:nvSpPr>
        <p:spPr>
          <a:xfrm>
            <a:off x="13385760" y="9138412"/>
            <a:ext cx="8162693" cy="808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новых инновационных технологий </a:t>
            </a:r>
          </a:p>
          <a:p>
            <a:pPr algn="ctr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регионы</a:t>
            </a:r>
          </a:p>
          <a:p>
            <a:pPr algn="ctr"/>
            <a:endParaRPr lang="ru-RU" sz="24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97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-401445" y="3756113"/>
            <a:ext cx="2193447" cy="353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-30769" y="-30837"/>
            <a:ext cx="24408419" cy="930022"/>
            <a:chOff x="-15389" y="210618"/>
            <a:chExt cx="12206847" cy="496152"/>
          </a:xfrm>
          <a:solidFill>
            <a:srgbClr val="5A95B2"/>
          </a:solidFill>
        </p:grpSpPr>
        <p:sp>
          <p:nvSpPr>
            <p:cNvPr id="35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17230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15389" y="210618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287581" y="217418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167605" y="-18091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6" name="Диаграмма 55">
            <a:extLst>
              <a:ext uri="{FF2B5EF4-FFF2-40B4-BE49-F238E27FC236}">
                <a16:creationId xmlns="" xmlns:a16="http://schemas.microsoft.com/office/drawing/2014/main" id="{ACE04F3D-48AE-49A7-B34A-B6E0FF7E4D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0764409"/>
              </p:ext>
            </p:extLst>
          </p:nvPr>
        </p:nvGraphicFramePr>
        <p:xfrm>
          <a:off x="267629" y="2257172"/>
          <a:ext cx="9718493" cy="6507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4" name="Прямоугольник 43"/>
          <p:cNvSpPr/>
          <p:nvPr/>
        </p:nvSpPr>
        <p:spPr>
          <a:xfrm>
            <a:off x="6120121" y="1486513"/>
            <a:ext cx="117676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ru-RU" sz="3200" b="1" dirty="0">
                <a:solidFill>
                  <a:srgbClr val="AB3C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Исполнение ключевых показателей результативности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10058400" y="2469658"/>
            <a:ext cx="12154828" cy="6540527"/>
            <a:chOff x="12193058" y="2536567"/>
            <a:chExt cx="9328795" cy="4840088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12193058" y="3883355"/>
              <a:ext cx="9328794" cy="3493300"/>
              <a:chOff x="12862132" y="5491991"/>
              <a:chExt cx="5423126" cy="2630877"/>
            </a:xfrm>
          </p:grpSpPr>
          <p:grpSp>
            <p:nvGrpSpPr>
              <p:cNvPr id="4" name="Группа 3"/>
              <p:cNvGrpSpPr/>
              <p:nvPr/>
            </p:nvGrpSpPr>
            <p:grpSpPr>
              <a:xfrm>
                <a:off x="12867363" y="5491991"/>
                <a:ext cx="5417895" cy="562955"/>
                <a:chOff x="16413520" y="5432052"/>
                <a:chExt cx="5417895" cy="562955"/>
              </a:xfrm>
            </p:grpSpPr>
            <p:sp>
              <p:nvSpPr>
                <p:cNvPr id="3" name="Прямоугольник 2"/>
                <p:cNvSpPr/>
                <p:nvPr/>
              </p:nvSpPr>
              <p:spPr>
                <a:xfrm>
                  <a:off x="16413520" y="5435513"/>
                  <a:ext cx="2253621" cy="559494"/>
                </a:xfrm>
                <a:prstGeom prst="rect">
                  <a:avLst/>
                </a:prstGeom>
                <a:solidFill>
                  <a:srgbClr val="5893AF"/>
                </a:solidFill>
                <a:ln>
                  <a:solidFill>
                    <a:srgbClr val="5893A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ИНДИКАТОР</a:t>
                  </a:r>
                </a:p>
              </p:txBody>
            </p:sp>
            <p:sp>
              <p:nvSpPr>
                <p:cNvPr id="19" name="Прямоугольник 18"/>
                <p:cNvSpPr/>
                <p:nvPr/>
              </p:nvSpPr>
              <p:spPr>
                <a:xfrm>
                  <a:off x="18732712" y="5435513"/>
                  <a:ext cx="1494264" cy="559494"/>
                </a:xfrm>
                <a:prstGeom prst="rect">
                  <a:avLst/>
                </a:prstGeom>
                <a:solidFill>
                  <a:srgbClr val="5893AF"/>
                </a:solidFill>
                <a:ln>
                  <a:solidFill>
                    <a:srgbClr val="5893A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ПЛАН 2020</a:t>
                  </a:r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0292547" y="5432052"/>
                  <a:ext cx="1538868" cy="547610"/>
                </a:xfrm>
                <a:prstGeom prst="rect">
                  <a:avLst/>
                </a:prstGeom>
                <a:solidFill>
                  <a:srgbClr val="5893AF"/>
                </a:solidFill>
                <a:ln>
                  <a:solidFill>
                    <a:srgbClr val="5893A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ФАКТ</a:t>
                  </a:r>
                  <a:r>
                    <a:rPr lang="ru-RU" sz="2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2020</a:t>
                  </a:r>
                </a:p>
              </p:txBody>
            </p:sp>
          </p:grpSp>
          <p:sp>
            <p:nvSpPr>
              <p:cNvPr id="5" name="Прямоугольник 4"/>
              <p:cNvSpPr/>
              <p:nvPr/>
            </p:nvSpPr>
            <p:spPr>
              <a:xfrm>
                <a:off x="12867363" y="6131388"/>
                <a:ext cx="5417895" cy="985182"/>
              </a:xfrm>
              <a:prstGeom prst="rect">
                <a:avLst/>
              </a:prstGeom>
              <a:noFill/>
              <a:ln>
                <a:solidFill>
                  <a:srgbClr val="C3CD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Оборот</a:t>
                </a:r>
                <a:r>
                  <a:rPr lang="ru-RU" sz="24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койки                                               28 раз                          24,8 раз </a:t>
                </a:r>
              </a:p>
            </p:txBody>
          </p:sp>
          <p:sp>
            <p:nvSpPr>
              <p:cNvPr id="23" name="Прямоугольник 22"/>
              <p:cNvSpPr/>
              <p:nvPr/>
            </p:nvSpPr>
            <p:spPr>
              <a:xfrm>
                <a:off x="12862132" y="7235687"/>
                <a:ext cx="5423126" cy="887181"/>
              </a:xfrm>
              <a:prstGeom prst="rect">
                <a:avLst/>
              </a:prstGeom>
              <a:noFill/>
              <a:ln>
                <a:solidFill>
                  <a:srgbClr val="C3CDD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Доля иностранных </a:t>
                </a:r>
              </a:p>
              <a:p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пациентов </a:t>
                </a:r>
              </a:p>
              <a:p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 платным услугам                                   1,7%                              1,3% </a:t>
                </a:r>
              </a:p>
            </p:txBody>
          </p:sp>
        </p:grpSp>
        <p:sp>
          <p:nvSpPr>
            <p:cNvPr id="25" name="Прямоугольник 24"/>
            <p:cNvSpPr/>
            <p:nvPr/>
          </p:nvSpPr>
          <p:spPr>
            <a:xfrm>
              <a:off x="12193059" y="2536567"/>
              <a:ext cx="9328794" cy="1219546"/>
            </a:xfrm>
            <a:prstGeom prst="rect">
              <a:avLst/>
            </a:prstGeom>
            <a:noFill/>
            <a:ln>
              <a:solidFill>
                <a:srgbClr val="C3C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i="1" dirty="0">
                <a:solidFill>
                  <a:srgbClr val="A7A7A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2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Из 31 индикатора: 29 индикаторов достигнуты, 2 не достигнуты</a:t>
              </a:r>
            </a:p>
            <a:p>
              <a:endParaRPr lang="ru-RU" sz="2400" b="1" dirty="0">
                <a:solidFill>
                  <a:srgbClr val="003D4C"/>
                </a:solidFill>
              </a:endParaRPr>
            </a:p>
          </p:txBody>
        </p:sp>
      </p:grpSp>
      <p:cxnSp>
        <p:nvCxnSpPr>
          <p:cNvPr id="11" name="Прямая соединительная линия 10"/>
          <p:cNvCxnSpPr/>
          <p:nvPr/>
        </p:nvCxnSpPr>
        <p:spPr>
          <a:xfrm>
            <a:off x="695278" y="2469658"/>
            <a:ext cx="0" cy="6540527"/>
          </a:xfrm>
          <a:prstGeom prst="line">
            <a:avLst/>
          </a:prstGeom>
          <a:ln>
            <a:solidFill>
              <a:srgbClr val="C3CD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95278" y="9010185"/>
            <a:ext cx="9363122" cy="0"/>
          </a:xfrm>
          <a:prstGeom prst="line">
            <a:avLst/>
          </a:prstGeom>
          <a:ln>
            <a:solidFill>
              <a:srgbClr val="C3CD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95278" y="2469658"/>
            <a:ext cx="9374846" cy="0"/>
          </a:xfrm>
          <a:prstGeom prst="line">
            <a:avLst/>
          </a:prstGeom>
          <a:ln>
            <a:solidFill>
              <a:srgbClr val="C3CD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791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Стрелка: пятиугольник 25">
            <a:extLst>
              <a:ext uri="{FF2B5EF4-FFF2-40B4-BE49-F238E27FC236}">
                <a16:creationId xmlns="" xmlns:a16="http://schemas.microsoft.com/office/drawing/2014/main" id="{E3C40369-76BC-472E-84DE-328414B2D46D}"/>
              </a:ext>
            </a:extLst>
          </p:cNvPr>
          <p:cNvSpPr/>
          <p:nvPr/>
        </p:nvSpPr>
        <p:spPr>
          <a:xfrm rot="10800000">
            <a:off x="23134961" y="361475"/>
            <a:ext cx="1241605" cy="813594"/>
          </a:xfrm>
          <a:prstGeom prst="homeP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599"/>
          </a:p>
        </p:txBody>
      </p:sp>
      <p:grpSp>
        <p:nvGrpSpPr>
          <p:cNvPr id="28" name="Группа 27"/>
          <p:cNvGrpSpPr/>
          <p:nvPr/>
        </p:nvGrpSpPr>
        <p:grpSpPr>
          <a:xfrm>
            <a:off x="-2" y="-134325"/>
            <a:ext cx="24377652" cy="1008041"/>
            <a:chOff x="-2" y="194837"/>
            <a:chExt cx="12191460" cy="537774"/>
          </a:xfrm>
        </p:grpSpPr>
        <p:sp>
          <p:nvSpPr>
            <p:cNvPr id="29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43071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2" y="243607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169740" y="266497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717693" y="0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7" name="Группа 36"/>
          <p:cNvGrpSpPr/>
          <p:nvPr/>
        </p:nvGrpSpPr>
        <p:grpSpPr>
          <a:xfrm>
            <a:off x="483219" y="2637712"/>
            <a:ext cx="23076601" cy="8475417"/>
            <a:chOff x="505961" y="1665605"/>
            <a:chExt cx="23076601" cy="8475417"/>
          </a:xfrm>
        </p:grpSpPr>
        <p:sp>
          <p:nvSpPr>
            <p:cNvPr id="11" name="Прямоугольник 10">
              <a:extLst>
                <a:ext uri="{FF2B5EF4-FFF2-40B4-BE49-F238E27FC236}">
                  <a16:creationId xmlns="" xmlns:a16="http://schemas.microsoft.com/office/drawing/2014/main" id="{7B9483C0-B732-4B3B-80EF-69FE305AFA6B}"/>
                </a:ext>
              </a:extLst>
            </p:cNvPr>
            <p:cNvSpPr/>
            <p:nvPr/>
          </p:nvSpPr>
          <p:spPr>
            <a:xfrm>
              <a:off x="505961" y="3339952"/>
              <a:ext cx="7002967" cy="46471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2400" dirty="0">
                  <a:latin typeface="Arial" panose="020B0604020202020204" pitchFamily="34" charset="0"/>
                  <a:cs typeface="Arial" panose="020B0604020202020204" pitchFamily="34" charset="0"/>
                </a:rPr>
                <a:t>Опубликована статья </a:t>
              </a:r>
              <a:r>
                <a:rPr lang="ru-RU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«Пандемия COVID-19 в Казахстане и ее влияние на нейрохирургическую практику», </a:t>
              </a:r>
              <a:r>
                <a:rPr lang="ru-RU" sz="2400" dirty="0">
                  <a:latin typeface="Arial" panose="020B0604020202020204" pitchFamily="34" charset="0"/>
                  <a:cs typeface="Arial" panose="020B0604020202020204" pitchFamily="34" charset="0"/>
                </a:rPr>
                <a:t>которая описывает влияние пандемии  и принятых в связи с ней мер на нейрохирургическую практику в Национальном центре нейрохирургии. </a:t>
              </a:r>
              <a:r>
                <a:rPr lang="ru-RU" sz="2400" i="1" dirty="0"/>
                <a:t>Журнал «Нейрохирургия и неврология Казахстана» № 3 (60) 2020 г.</a:t>
              </a:r>
            </a:p>
            <a:p>
              <a:pPr algn="just"/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ru-RU" sz="3999" dirty="0">
                  <a:solidFill>
                    <a:srgbClr val="003399"/>
                  </a:solidFill>
                </a:rPr>
                <a:t/>
              </a:r>
              <a:br>
                <a:rPr lang="ru-RU" sz="3999" dirty="0">
                  <a:solidFill>
                    <a:srgbClr val="003399"/>
                  </a:solidFill>
                </a:rPr>
              </a:br>
              <a:endParaRPr lang="ru-RU" sz="3999" dirty="0">
                <a:solidFill>
                  <a:srgbClr val="003399"/>
                </a:solidFill>
              </a:endParaRPr>
            </a:p>
          </p:txBody>
        </p:sp>
        <p:grpSp>
          <p:nvGrpSpPr>
            <p:cNvPr id="36" name="Группа 35"/>
            <p:cNvGrpSpPr/>
            <p:nvPr/>
          </p:nvGrpSpPr>
          <p:grpSpPr>
            <a:xfrm>
              <a:off x="5209178" y="1665605"/>
              <a:ext cx="18373384" cy="8475417"/>
              <a:chOff x="5209178" y="1665605"/>
              <a:chExt cx="18373384" cy="8475417"/>
            </a:xfrm>
          </p:grpSpPr>
          <p:sp>
            <p:nvSpPr>
              <p:cNvPr id="14" name="Стрелка: изогнутая вверх 13">
                <a:extLst>
                  <a:ext uri="{FF2B5EF4-FFF2-40B4-BE49-F238E27FC236}">
                    <a16:creationId xmlns="" xmlns:a16="http://schemas.microsoft.com/office/drawing/2014/main" id="{47B6CD69-27FE-4DBF-883A-EB9367400811}"/>
                  </a:ext>
                </a:extLst>
              </p:cNvPr>
              <p:cNvSpPr/>
              <p:nvPr/>
            </p:nvSpPr>
            <p:spPr>
              <a:xfrm flipH="1" flipV="1">
                <a:off x="5209178" y="1994233"/>
                <a:ext cx="1940401" cy="1047483"/>
              </a:xfrm>
              <a:prstGeom prst="bentUpArrow">
                <a:avLst>
                  <a:gd name="adj1" fmla="val 21000"/>
                  <a:gd name="adj2" fmla="val 25000"/>
                  <a:gd name="adj3" fmla="val 25000"/>
                </a:avLst>
              </a:prstGeom>
              <a:solidFill>
                <a:srgbClr val="0154A8"/>
              </a:solidFill>
              <a:ln w="28575">
                <a:solidFill>
                  <a:srgbClr val="0154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3599"/>
              </a:p>
            </p:txBody>
          </p:sp>
          <p:sp>
            <p:nvSpPr>
              <p:cNvPr id="13" name="Прямоугольник 12">
                <a:extLst>
                  <a:ext uri="{FF2B5EF4-FFF2-40B4-BE49-F238E27FC236}">
                    <a16:creationId xmlns="" xmlns:a16="http://schemas.microsoft.com/office/drawing/2014/main" id="{1B8F45FE-AC4E-4B42-84B5-0CFDBB51399B}"/>
                  </a:ext>
                </a:extLst>
              </p:cNvPr>
              <p:cNvSpPr/>
              <p:nvPr/>
            </p:nvSpPr>
            <p:spPr>
              <a:xfrm>
                <a:off x="5405572" y="1963316"/>
                <a:ext cx="5640019" cy="327909"/>
              </a:xfrm>
              <a:prstGeom prst="rect">
                <a:avLst/>
              </a:prstGeom>
              <a:gradFill>
                <a:gsLst>
                  <a:gs pos="0">
                    <a:srgbClr val="0154A8"/>
                  </a:gs>
                  <a:gs pos="40000">
                    <a:srgbClr val="0154A8"/>
                  </a:gs>
                  <a:gs pos="71000">
                    <a:schemeClr val="bg1"/>
                  </a:gs>
                </a:gsLst>
                <a:lin ang="0" scaled="1"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3599"/>
              </a:p>
            </p:txBody>
          </p:sp>
          <p:sp>
            <p:nvSpPr>
              <p:cNvPr id="16" name="Стрелка: изогнутая вверх 15">
                <a:extLst>
                  <a:ext uri="{FF2B5EF4-FFF2-40B4-BE49-F238E27FC236}">
                    <a16:creationId xmlns="" xmlns:a16="http://schemas.microsoft.com/office/drawing/2014/main" id="{C9EBA96E-E175-47D9-86C3-01DAB0C2D1A2}"/>
                  </a:ext>
                </a:extLst>
              </p:cNvPr>
              <p:cNvSpPr/>
              <p:nvPr/>
            </p:nvSpPr>
            <p:spPr>
              <a:xfrm flipV="1">
                <a:off x="17031678" y="1963315"/>
                <a:ext cx="1940401" cy="1047483"/>
              </a:xfrm>
              <a:prstGeom prst="bentUpArrow">
                <a:avLst>
                  <a:gd name="adj1" fmla="val 21000"/>
                  <a:gd name="adj2" fmla="val 25000"/>
                  <a:gd name="adj3" fmla="val 25000"/>
                </a:avLst>
              </a:prstGeom>
              <a:solidFill>
                <a:srgbClr val="0154A8"/>
              </a:solidFill>
              <a:ln w="28575">
                <a:solidFill>
                  <a:srgbClr val="0154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3599"/>
              </a:p>
            </p:txBody>
          </p:sp>
          <p:sp>
            <p:nvSpPr>
              <p:cNvPr id="17" name="Прямоугольник 16">
                <a:extLst>
                  <a:ext uri="{FF2B5EF4-FFF2-40B4-BE49-F238E27FC236}">
                    <a16:creationId xmlns="" xmlns:a16="http://schemas.microsoft.com/office/drawing/2014/main" id="{61FAA319-E773-4879-BAC2-CA1F751D7523}"/>
                  </a:ext>
                </a:extLst>
              </p:cNvPr>
              <p:cNvSpPr/>
              <p:nvPr/>
            </p:nvSpPr>
            <p:spPr>
              <a:xfrm flipH="1">
                <a:off x="12981735" y="1931317"/>
                <a:ext cx="5830101" cy="359906"/>
              </a:xfrm>
              <a:prstGeom prst="rect">
                <a:avLst/>
              </a:prstGeom>
              <a:gradFill>
                <a:gsLst>
                  <a:gs pos="0">
                    <a:srgbClr val="0154A8"/>
                  </a:gs>
                  <a:gs pos="40000">
                    <a:srgbClr val="0154A8"/>
                  </a:gs>
                  <a:gs pos="71000">
                    <a:schemeClr val="bg1"/>
                  </a:gs>
                </a:gsLst>
                <a:lin ang="0" scaled="1"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3599"/>
              </a:p>
            </p:txBody>
          </p:sp>
          <p:sp>
            <p:nvSpPr>
              <p:cNvPr id="4" name="Стрелка: вниз 3">
                <a:extLst>
                  <a:ext uri="{FF2B5EF4-FFF2-40B4-BE49-F238E27FC236}">
                    <a16:creationId xmlns="" xmlns:a16="http://schemas.microsoft.com/office/drawing/2014/main" id="{B1AFAF5B-C9A5-4CB4-ACF0-D089D2DE84AC}"/>
                  </a:ext>
                </a:extLst>
              </p:cNvPr>
              <p:cNvSpPr/>
              <p:nvPr/>
            </p:nvSpPr>
            <p:spPr>
              <a:xfrm>
                <a:off x="12072791" y="4261867"/>
                <a:ext cx="679503" cy="1115859"/>
              </a:xfrm>
              <a:prstGeom prst="downArrow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rgbClr val="0154A8"/>
                  </a:gs>
                  <a:gs pos="83000">
                    <a:srgbClr val="0154A8"/>
                  </a:gs>
                  <a:gs pos="100000">
                    <a:srgbClr val="0154A8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sz="3599"/>
              </a:p>
            </p:txBody>
          </p:sp>
          <p:sp>
            <p:nvSpPr>
              <p:cNvPr id="9" name="Прямоугольник 8"/>
              <p:cNvSpPr/>
              <p:nvPr/>
            </p:nvSpPr>
            <p:spPr>
              <a:xfrm>
                <a:off x="9052706" y="5616707"/>
                <a:ext cx="6719672" cy="45243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Алгоритм оказания нейрохирургической помощи в условиях пандемии COVID-19.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Алгоритм разработан с целью обеспечения пациентов максимально безопасной для социума, лечащих врачей и самих пациентов неотложной нейрохирургической помощью в условиях пандемии и других чрезвычайных положениях, также для использования региональными врачами-нейрохирургами. </a:t>
                </a:r>
                <a:r>
                  <a:rPr lang="ru-RU" sz="2400" i="1" dirty="0"/>
                  <a:t>Журнал «Нейрохирургия и неврология Казахстана» № 4 (61) 2020 г.</a:t>
                </a:r>
              </a:p>
              <a:p>
                <a:pPr algn="just"/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Прямоугольник 14"/>
              <p:cNvSpPr/>
              <p:nvPr/>
            </p:nvSpPr>
            <p:spPr>
              <a:xfrm>
                <a:off x="16521925" y="3262977"/>
                <a:ext cx="7060637" cy="28931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Подготовлена статья 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«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 Impact of COVID-19 pandemic on Neurosurgical Practice: the experience of Kazakhstan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»,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материалы которой собраны от всех врачей-нейрохирургов Казахстана. Статья подана в международный 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рецензируемый журнал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"World journal of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Surgery”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Прямоугольник 33"/>
              <p:cNvSpPr/>
              <p:nvPr/>
            </p:nvSpPr>
            <p:spPr>
              <a:xfrm>
                <a:off x="9400453" y="1665605"/>
                <a:ext cx="5229947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Подготовлены и опубликованы материалы в научно-практических  журналах</a:t>
                </a:r>
                <a:r>
                  <a:rPr lang="ru-RU" sz="2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</p:txBody>
          </p:sp>
        </p:grpSp>
      </p:grpSp>
      <p:sp>
        <p:nvSpPr>
          <p:cNvPr id="2" name="Прямоугольник 1"/>
          <p:cNvSpPr/>
          <p:nvPr/>
        </p:nvSpPr>
        <p:spPr>
          <a:xfrm>
            <a:off x="7398837" y="1171427"/>
            <a:ext cx="94921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 algn="ctr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kk-KZ" altLang="ru-RU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 в период пандемии </a:t>
            </a:r>
            <a:r>
              <a:rPr lang="en-US" altLang="ru-RU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COVID-19</a:t>
            </a:r>
            <a:endParaRPr lang="ru-RU" altLang="ru-RU" sz="32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168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Стрелка: пятиугольник 25">
            <a:extLst>
              <a:ext uri="{FF2B5EF4-FFF2-40B4-BE49-F238E27FC236}">
                <a16:creationId xmlns="" xmlns:a16="http://schemas.microsoft.com/office/drawing/2014/main" id="{E3C40369-76BC-472E-84DE-328414B2D46D}"/>
              </a:ext>
            </a:extLst>
          </p:cNvPr>
          <p:cNvSpPr/>
          <p:nvPr/>
        </p:nvSpPr>
        <p:spPr>
          <a:xfrm rot="10800000">
            <a:off x="23134961" y="361475"/>
            <a:ext cx="1241605" cy="813594"/>
          </a:xfrm>
          <a:prstGeom prst="homeP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599"/>
          </a:p>
        </p:txBody>
      </p:sp>
      <p:grpSp>
        <p:nvGrpSpPr>
          <p:cNvPr id="28" name="Группа 27"/>
          <p:cNvGrpSpPr/>
          <p:nvPr/>
        </p:nvGrpSpPr>
        <p:grpSpPr>
          <a:xfrm>
            <a:off x="-30769" y="-86781"/>
            <a:ext cx="24408419" cy="959603"/>
            <a:chOff x="-15389" y="194837"/>
            <a:chExt cx="12206847" cy="511933"/>
          </a:xfrm>
        </p:grpSpPr>
        <p:sp>
          <p:nvSpPr>
            <p:cNvPr id="29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17230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15389" y="210618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178550" y="236118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717693" y="0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rgbClr val="AB3C1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8590069" y="919383"/>
            <a:ext cx="93575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ru-RU" sz="3200" b="1" dirty="0">
                <a:solidFill>
                  <a:srgbClr val="AB3C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Проблемные вопросы и пути их решения  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2857421" y="1529417"/>
            <a:ext cx="20850071" cy="542962"/>
            <a:chOff x="2899317" y="2092130"/>
            <a:chExt cx="21032672" cy="542962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flipV="1">
              <a:off x="2899317" y="2092130"/>
              <a:ext cx="21032672" cy="24554"/>
            </a:xfrm>
            <a:prstGeom prst="line">
              <a:avLst/>
            </a:prstGeom>
            <a:ln w="76200">
              <a:solidFill>
                <a:srgbClr val="98C1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Прямоугольник 5"/>
            <p:cNvSpPr/>
            <p:nvPr/>
          </p:nvSpPr>
          <p:spPr>
            <a:xfrm>
              <a:off x="2899317" y="2274850"/>
              <a:ext cx="9737048" cy="360242"/>
            </a:xfrm>
            <a:prstGeom prst="rect">
              <a:avLst/>
            </a:prstGeom>
            <a:solidFill>
              <a:srgbClr val="98C1D6"/>
            </a:solidFill>
            <a:ln>
              <a:solidFill>
                <a:srgbClr val="98C1D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Проблемы</a:t>
              </a: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13021593" y="2274850"/>
              <a:ext cx="10910396" cy="331982"/>
            </a:xfrm>
            <a:prstGeom prst="rect">
              <a:avLst/>
            </a:prstGeom>
            <a:ln>
              <a:solidFill>
                <a:srgbClr val="5A95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/>
                <a:t>Пути решения</a:t>
              </a:r>
            </a:p>
          </p:txBody>
        </p:sp>
      </p:grpSp>
      <p:sp>
        <p:nvSpPr>
          <p:cNvPr id="39" name="Прямоугольник 38"/>
          <p:cNvSpPr/>
          <p:nvPr/>
        </p:nvSpPr>
        <p:spPr>
          <a:xfrm>
            <a:off x="153878" y="9555750"/>
            <a:ext cx="3024000" cy="14400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Строительство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621740" y="9381556"/>
            <a:ext cx="8780942" cy="3487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90170" algn="l"/>
              </a:tabLst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Недобросовестная компания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ТОО «GOLD EURASIA CORPORATION»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срывает сроки строительства и сдачи здания под оборудование Гамма-нож.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90170" algn="l"/>
              </a:tabLst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Причиной является слабая законодательная база в сфере строительства.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4000"/>
              </a:lnSpc>
              <a:spcBef>
                <a:spcPts val="600"/>
              </a:spcBef>
              <a:tabLst>
                <a:tab pos="90170" algn="l"/>
              </a:tabLst>
            </a:pPr>
            <a:endParaRPr lang="ru-RU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90170" algn="l"/>
              </a:tabLst>
            </a:pPr>
            <a:endParaRPr lang="ru-RU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90170" algn="l"/>
              </a:tabLst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2797287" y="9367356"/>
            <a:ext cx="10889835" cy="3256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lvl="1" indent="-34290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Подать иск в суд на Подрядчика об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обязании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завершить строительство. (19.01.2021 года иск подан,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26.04.2021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года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суд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города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Нур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-Султан вынес решение о признании Подрядчика недобросовестным участником государственных закупок и об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обязании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течение 30 календарных дней завершить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работы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по Договору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indent="-34290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Передать вопросы строительства от подведомственных Министерству здравоохранения медицинских организаций специализированному управлению строительства при Министерстве или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Акиматах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3621740" y="2314137"/>
            <a:ext cx="8728239" cy="3256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1" indent="-34290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Ежегодное недофинансирование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при проведении процедур распределения объемов и средств ОСМС/ГОБМП в начале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года.</a:t>
            </a:r>
          </a:p>
          <a:p>
            <a:pPr marL="358775" lvl="1" indent="-34290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К примеру, заявленная сумма Обществом на 2021 год </a:t>
            </a:r>
            <a:b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составила 7 392 млн. тенге (4 123 случаев), однако Фондом ОСМС заключен договор всего на 6 043 млн. тенге (3 355 случаев), которые будут израсходованы до октября текущего года.  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12891818" y="2314137"/>
            <a:ext cx="10815674" cy="2098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Фонду ОСМС выделить дополнительные средства на увеличение бюджета Общества в 2021 году в размере 1 328 млн. тенге.</a:t>
            </a:r>
          </a:p>
          <a:p>
            <a:pPr marL="285750" indent="-28575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Внесение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изменений в Правила закупа медицинских услуг в части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определения первоочередного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финансирования республиканских (национальных) центров при распределении средств Фондом.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153878" y="2314137"/>
            <a:ext cx="3024000" cy="14400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Финансирование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53878" y="6327834"/>
            <a:ext cx="3024000" cy="14400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Клиника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91857" y="6186820"/>
            <a:ext cx="8888194" cy="2484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Ангиограф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(моноплан)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функционирует с 2008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года, часто выходит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из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строя из-за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большой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нагрузки, запасные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части сняты с производства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Сложные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эндоваскулярные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операции на сосудах головного мозга должны проводиться на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биплановой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ангиографической системе.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91818" y="6200940"/>
            <a:ext cx="11011005" cy="2098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Передать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эксплуатируемый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ангиограф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(моноплан) в городские или областные больницы по договору дарения.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Взамен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приобрести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биплановую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ангиографическую систему в рамках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грантового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финансирования Японии или за счет средств Республиканского бюджета.</a:t>
            </a:r>
          </a:p>
        </p:txBody>
      </p:sp>
    </p:spTree>
    <p:extLst>
      <p:ext uri="{BB962C8B-B14F-4D97-AF65-F5344CB8AC3E}">
        <p14:creationId xmlns:p14="http://schemas.microsoft.com/office/powerpoint/2010/main" val="345693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Стрелка: пятиугольник 25">
            <a:extLst>
              <a:ext uri="{FF2B5EF4-FFF2-40B4-BE49-F238E27FC236}">
                <a16:creationId xmlns="" xmlns:a16="http://schemas.microsoft.com/office/drawing/2014/main" id="{E3C40369-76BC-472E-84DE-328414B2D46D}"/>
              </a:ext>
            </a:extLst>
          </p:cNvPr>
          <p:cNvSpPr/>
          <p:nvPr/>
        </p:nvSpPr>
        <p:spPr>
          <a:xfrm rot="10800000">
            <a:off x="23134961" y="361475"/>
            <a:ext cx="1241605" cy="813594"/>
          </a:xfrm>
          <a:prstGeom prst="homeP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599"/>
          </a:p>
        </p:txBody>
      </p:sp>
      <p:grpSp>
        <p:nvGrpSpPr>
          <p:cNvPr id="28" name="Группа 27"/>
          <p:cNvGrpSpPr/>
          <p:nvPr/>
        </p:nvGrpSpPr>
        <p:grpSpPr>
          <a:xfrm>
            <a:off x="-2" y="-134325"/>
            <a:ext cx="24377652" cy="1008041"/>
            <a:chOff x="-2" y="194837"/>
            <a:chExt cx="12191460" cy="537774"/>
          </a:xfrm>
        </p:grpSpPr>
        <p:sp>
          <p:nvSpPr>
            <p:cNvPr id="29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43071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2" y="243607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169740" y="266497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717693" y="0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3" name="Группа 62"/>
          <p:cNvGrpSpPr/>
          <p:nvPr/>
        </p:nvGrpSpPr>
        <p:grpSpPr>
          <a:xfrm>
            <a:off x="2408624" y="2450040"/>
            <a:ext cx="20933975" cy="9531419"/>
            <a:chOff x="3427752" y="3109185"/>
            <a:chExt cx="13834336" cy="834574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3546086" y="3109185"/>
              <a:ext cx="0" cy="75103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Прямоугольник 7"/>
            <p:cNvSpPr/>
            <p:nvPr/>
          </p:nvSpPr>
          <p:spPr>
            <a:xfrm>
              <a:off x="3969832" y="3109185"/>
              <a:ext cx="6869153" cy="8354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914400">
                <a:defRPr/>
              </a:pPr>
              <a:r>
                <a:rPr lang="ru-RU" sz="2800" dirty="0">
                  <a:latin typeface="Arial" panose="020B0604020202020204" pitchFamily="34" charset="0"/>
                  <a:cs typeface="Arial" panose="020B0604020202020204" pitchFamily="34" charset="0"/>
                </a:rPr>
                <a:t>Прохождение национальной </a:t>
              </a:r>
              <a:r>
                <a:rPr lang="ru-RU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реаккредитации</a:t>
              </a:r>
              <a:endParaRPr lang="ru-RU" sz="28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969833" y="4230556"/>
              <a:ext cx="12355552" cy="12127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2800" dirty="0">
                  <a:latin typeface="Arial" panose="020B0604020202020204" pitchFamily="34" charset="0"/>
                  <a:cs typeface="Arial" panose="020B0604020202020204" pitchFamily="34" charset="0"/>
                </a:rPr>
                <a:t>Реализация 006 программы «Подготовка специалистов с высшим, послевузовским образованием и оказание социальной поддержки обучающимся»</a:t>
              </a:r>
              <a:endParaRPr lang="ru-RU" sz="28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969832" y="5952091"/>
              <a:ext cx="13292256" cy="1589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 defTabSz="1828754">
                <a:defRPr/>
              </a:pPr>
              <a:r>
                <a:rPr lang="ru-RU" sz="2800" dirty="0">
                  <a:latin typeface="Arial" panose="020B0604020202020204" pitchFamily="34" charset="0"/>
                  <a:cs typeface="Arial" panose="020B0604020202020204" pitchFamily="34" charset="0"/>
                </a:rPr>
                <a:t>Проведение международной научно-практической конференции на тему «Инновационное управление лекарственными средствами и медицинскими изделиями. Реалии и возможности», приуроченной к 30-летию Независимости Республики Казахстан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3969832" y="7649769"/>
              <a:ext cx="13292256" cy="4581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 defTabSz="914400">
                <a:defRPr/>
              </a:pPr>
              <a:r>
                <a:rPr lang="ru-RU" sz="2800" dirty="0">
                  <a:latin typeface="Arial" panose="020B0604020202020204" pitchFamily="34" charset="0"/>
                  <a:cs typeface="Arial" panose="020B0604020202020204" pitchFamily="34" charset="0"/>
                </a:rPr>
                <a:t>Проведение международной научно-практической конференции «Школа Инсульта - 2021»</a:t>
              </a:r>
              <a:endParaRPr lang="ru-RU" sz="28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969832" y="8802335"/>
              <a:ext cx="13292256" cy="12127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2800" dirty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Создание объединения «Нейрохирургический конгресс Центральной Азии», в состав которого войдут члены Казахской ассоциации нейрохирургов, Ассоциаций нейрохирургов Кыргызстана, Узбекистана и Таджикистана. Штаб-квартира международной ассоциации будет находиться в г. </a:t>
              </a:r>
              <a:r>
                <a:rPr lang="ru-RU" sz="2800" dirty="0" err="1" smtClean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Нур</a:t>
              </a:r>
              <a:r>
                <a:rPr lang="ru-RU" sz="2800" dirty="0" smtClean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-Султан</a:t>
              </a:r>
              <a:endParaRPr lang="ru-RU" sz="28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3969831" y="10619506"/>
              <a:ext cx="13155037" cy="8354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 defTabSz="914400">
                <a:defRPr/>
              </a:pPr>
              <a:r>
                <a:rPr lang="ru-RU" sz="2800" dirty="0">
                  <a:latin typeface="Arial" panose="020B0604020202020204" pitchFamily="34" charset="0"/>
                  <a:cs typeface="Arial" panose="020B0604020202020204" pitchFamily="34" charset="0"/>
                </a:rPr>
                <a:t>Совершенствование маркетинговой политики с целью привлечения медицинских туристов из стран ближнего и дальнего </a:t>
              </a:r>
              <a:r>
                <a:rPr lang="ru-RU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зарубежья</a:t>
              </a:r>
              <a:endParaRPr lang="ru-RU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Овал 41"/>
            <p:cNvSpPr/>
            <p:nvPr/>
          </p:nvSpPr>
          <p:spPr>
            <a:xfrm>
              <a:off x="3447891" y="3208015"/>
              <a:ext cx="196390" cy="21054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ru-RU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Овал 44"/>
            <p:cNvSpPr/>
            <p:nvPr/>
          </p:nvSpPr>
          <p:spPr>
            <a:xfrm>
              <a:off x="3427752" y="7796325"/>
              <a:ext cx="196390" cy="21054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ru-RU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Овал 47"/>
            <p:cNvSpPr/>
            <p:nvPr/>
          </p:nvSpPr>
          <p:spPr>
            <a:xfrm>
              <a:off x="3447891" y="4384445"/>
              <a:ext cx="196390" cy="21054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ru-RU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Овал 50"/>
            <p:cNvSpPr/>
            <p:nvPr/>
          </p:nvSpPr>
          <p:spPr>
            <a:xfrm>
              <a:off x="3447891" y="6041514"/>
              <a:ext cx="196390" cy="21054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ru-RU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Овал 56"/>
            <p:cNvSpPr/>
            <p:nvPr/>
          </p:nvSpPr>
          <p:spPr>
            <a:xfrm>
              <a:off x="3447891" y="10616970"/>
              <a:ext cx="196390" cy="21054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ru-RU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Овал 59"/>
            <p:cNvSpPr/>
            <p:nvPr/>
          </p:nvSpPr>
          <p:spPr>
            <a:xfrm>
              <a:off x="3434244" y="9102102"/>
              <a:ext cx="196390" cy="21054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ru-RU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4" name="Прямоугольник 63"/>
          <p:cNvSpPr/>
          <p:nvPr/>
        </p:nvSpPr>
        <p:spPr>
          <a:xfrm>
            <a:off x="748657" y="1270991"/>
            <a:ext cx="2566728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4572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ПЛАНЫ  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3243372" y="1221747"/>
            <a:ext cx="10951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86501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Стрелка: пятиугольник 25">
            <a:extLst>
              <a:ext uri="{FF2B5EF4-FFF2-40B4-BE49-F238E27FC236}">
                <a16:creationId xmlns="" xmlns:a16="http://schemas.microsoft.com/office/drawing/2014/main" id="{E3C40369-76BC-472E-84DE-328414B2D46D}"/>
              </a:ext>
            </a:extLst>
          </p:cNvPr>
          <p:cNvSpPr/>
          <p:nvPr/>
        </p:nvSpPr>
        <p:spPr>
          <a:xfrm rot="10800000">
            <a:off x="23134961" y="361475"/>
            <a:ext cx="1241605" cy="813594"/>
          </a:xfrm>
          <a:prstGeom prst="homeP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599"/>
          </a:p>
        </p:txBody>
      </p:sp>
      <p:sp>
        <p:nvSpPr>
          <p:cNvPr id="2" name="Прямоугольник 1"/>
          <p:cNvSpPr/>
          <p:nvPr/>
        </p:nvSpPr>
        <p:spPr>
          <a:xfrm>
            <a:off x="7459228" y="5842337"/>
            <a:ext cx="94591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</a:t>
            </a:r>
          </a:p>
        </p:txBody>
      </p:sp>
      <p:grpSp>
        <p:nvGrpSpPr>
          <p:cNvPr id="15" name="Группа 14"/>
          <p:cNvGrpSpPr/>
          <p:nvPr/>
        </p:nvGrpSpPr>
        <p:grpSpPr>
          <a:xfrm>
            <a:off x="-2" y="-134325"/>
            <a:ext cx="24377652" cy="1008041"/>
            <a:chOff x="-2" y="194837"/>
            <a:chExt cx="12191460" cy="537774"/>
          </a:xfrm>
        </p:grpSpPr>
        <p:sp>
          <p:nvSpPr>
            <p:cNvPr id="16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43071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2" y="243607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123996" y="250787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637830" y="-1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692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Placeholder 2"/>
          <p:cNvSpPr txBox="1">
            <a:spLocks/>
          </p:cNvSpPr>
          <p:nvPr/>
        </p:nvSpPr>
        <p:spPr>
          <a:xfrm>
            <a:off x="629904" y="1464835"/>
            <a:ext cx="16191683" cy="1163338"/>
          </a:xfrm>
          <a:prstGeom prst="rect">
            <a:avLst/>
          </a:prstGeom>
        </p:spPr>
        <p:txBody>
          <a:bodyPr anchor="ctr">
            <a:noAutofit/>
          </a:bodyPr>
          <a:lstStyle>
            <a:lvl1pPr marL="457086" indent="-457086" algn="l" defTabSz="1828343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257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5429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9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99600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3771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7943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114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286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457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Ключевой стратегический документ Общества </a:t>
            </a:r>
            <a:endParaRPr lang="id-ID" sz="32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ea typeface="Open Sans Extrabold" panose="020B0906030804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Placeholder 2"/>
          <p:cNvSpPr txBox="1">
            <a:spLocks/>
          </p:cNvSpPr>
          <p:nvPr/>
        </p:nvSpPr>
        <p:spPr>
          <a:xfrm>
            <a:off x="156116" y="2217668"/>
            <a:ext cx="23724396" cy="1977197"/>
          </a:xfrm>
          <a:prstGeom prst="rect">
            <a:avLst/>
          </a:prstGeom>
        </p:spPr>
        <p:txBody>
          <a:bodyPr anchor="ctr">
            <a:noAutofit/>
          </a:bodyPr>
          <a:lstStyle>
            <a:lvl1pPr marL="457086" indent="-457086" algn="l" defTabSz="1828343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257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5429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9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99600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3771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7943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114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286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457" indent="-457086" algn="l" defTabSz="1828343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27113" indent="-571500" algn="just"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План развития Общества на 2017-2021 годы утвержден решением Совета директоров от 31 октября 2017 года протокол №6 (</a:t>
            </a:r>
            <a:r>
              <a:rPr lang="ru-RU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уточнение Плана развития в 2 полугодии от 11.11.2020г., протокол № 9)</a:t>
            </a:r>
            <a:endParaRPr lang="id-ID" sz="2800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Open Sans Extrabold" panose="020B0906030804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56116" y="4537193"/>
            <a:ext cx="2193447" cy="353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-30769" y="-60418"/>
            <a:ext cx="24408419" cy="959603"/>
            <a:chOff x="-15389" y="194837"/>
            <a:chExt cx="12206847" cy="511933"/>
          </a:xfrm>
        </p:grpSpPr>
        <p:sp>
          <p:nvSpPr>
            <p:cNvPr id="35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17230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A95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TextBox 37">
              <a:extLst>
                <a:ext uri="{FF2B5EF4-FFF2-40B4-BE49-F238E27FC236}">
                  <a16:creationId xmlns="" xmlns:a16="http://schemas.microsoft.com/office/drawing/2014/main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15389" y="210618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287581" y="217418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167605" y="-18091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685366"/>
              </p:ext>
            </p:extLst>
          </p:nvPr>
        </p:nvGraphicFramePr>
        <p:xfrm>
          <a:off x="679944" y="4201885"/>
          <a:ext cx="23200567" cy="4859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335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5353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3167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29993">
                <a:tc>
                  <a:txBody>
                    <a:bodyPr/>
                    <a:lstStyle/>
                    <a:p>
                      <a:pPr marL="0" marR="0" indent="0" algn="ctr" defTabSz="1828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</a:t>
                      </a:r>
                      <a:r>
                        <a:rPr lang="kk-KZ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ЗАДАЧИ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ИНДИКАТОРЫ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38094">
                <a:tc>
                  <a:txBody>
                    <a:bodyPr/>
                    <a:lstStyle/>
                    <a:p>
                      <a:pPr marL="0" marR="0" indent="0" algn="l" defTabSz="1828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Устойчивый высокий уровень качества медицинской помощи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828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 Повышение уровня качества, безопасности оказания  и эффективности производства медицинских услуг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индикаторов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43841">
                <a:tc>
                  <a:txBody>
                    <a:bodyPr/>
                    <a:lstStyle/>
                    <a:p>
                      <a:pPr marL="0" marR="0" indent="0" algn="l" defTabSz="1828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Повышение эффективности управления научно-исследовательской  деятельностью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828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2.1. Развитие научно-исследовательской деятельности</a:t>
                      </a:r>
                    </a:p>
                    <a:p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индикаторов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14483">
                <a:tc>
                  <a:txBody>
                    <a:bodyPr/>
                    <a:lstStyle/>
                    <a:p>
                      <a:pPr marL="0" marR="0" indent="0" algn="l" defTabSz="1828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Повышение эффективности управления образовательной деятельностью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828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3.1. Развитие образовательной деятельности</a:t>
                      </a:r>
                    </a:p>
                    <a:p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индикаторов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178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228424" y="5681527"/>
            <a:ext cx="2390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ounded Rectangle 3"/>
          <p:cNvSpPr/>
          <p:nvPr/>
        </p:nvSpPr>
        <p:spPr>
          <a:xfrm>
            <a:off x="640201" y="1706859"/>
            <a:ext cx="23197995" cy="1020201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Всего из 15 индикаторов пороговые значения достигли 13 индикаторов, не достигли 2 индикатора</a:t>
            </a:r>
          </a:p>
        </p:txBody>
      </p:sp>
      <p:sp>
        <p:nvSpPr>
          <p:cNvPr id="26" name="Rounded Rectangle 3"/>
          <p:cNvSpPr/>
          <p:nvPr/>
        </p:nvSpPr>
        <p:spPr>
          <a:xfrm>
            <a:off x="640201" y="1236839"/>
            <a:ext cx="15325076" cy="642467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>
              <a:spcBef>
                <a:spcPct val="0"/>
              </a:spcBef>
            </a:pPr>
            <a:r>
              <a:rPr lang="ru-RU" altLang="ru-RU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1</a:t>
            </a:r>
            <a:r>
              <a:rPr lang="en-US" altLang="ru-RU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Устойчивый высокий уровень качества медицинской помощи</a:t>
            </a: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27526"/>
              </p:ext>
            </p:extLst>
          </p:nvPr>
        </p:nvGraphicFramePr>
        <p:xfrm>
          <a:off x="640201" y="2506607"/>
          <a:ext cx="22366234" cy="10614766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7839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34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420795"/>
                <a:gridCol w="235682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19609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87841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358675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48230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</a:rPr>
                        <a:t>№ п/п</a:t>
                      </a:r>
                      <a:endParaRPr lang="ru-RU" sz="2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</a:rPr>
                        <a:t>Наименование</a:t>
                      </a:r>
                      <a:endParaRPr lang="ru-RU" sz="2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600" dirty="0">
                          <a:effectLst/>
                        </a:rPr>
                        <a:t>Факт</a:t>
                      </a:r>
                      <a:endParaRPr lang="ru-RU" sz="2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600" dirty="0">
                          <a:effectLst/>
                        </a:rPr>
                        <a:t>2019 года</a:t>
                      </a:r>
                      <a:endParaRPr lang="ru-RU" sz="2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600" dirty="0">
                          <a:effectLst/>
                        </a:rPr>
                        <a:t>План на  </a:t>
                      </a:r>
                      <a:endParaRPr lang="ru-RU" sz="2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600" dirty="0">
                          <a:effectLst/>
                        </a:rPr>
                        <a:t> 2020 год</a:t>
                      </a:r>
                      <a:endParaRPr lang="ru-RU" sz="2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600" dirty="0">
                          <a:effectLst/>
                        </a:rPr>
                        <a:t>Факт </a:t>
                      </a:r>
                      <a:endParaRPr lang="ru-RU" sz="2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600" dirty="0">
                          <a:effectLst/>
                        </a:rPr>
                        <a:t>2020 года</a:t>
                      </a:r>
                      <a:endParaRPr lang="ru-RU" sz="2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600" dirty="0">
                          <a:effectLst/>
                        </a:rPr>
                        <a:t>Исполнение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600" dirty="0">
                          <a:effectLst/>
                        </a:rPr>
                        <a:t>в сравнении с планом </a:t>
                      </a:r>
                      <a:endParaRPr lang="ru-RU" sz="2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970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Конечный результат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9882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Уровень удовлетворенности пациентов качеством медицинской помощи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97,7%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96,2%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335" algn="l"/>
                          <a:tab pos="810260" algn="l"/>
                          <a:tab pos="900430" algn="l"/>
                        </a:tabLs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97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Развитие доходов от платных медицинских услуг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5,6%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4,5%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5,9%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335" algn="l"/>
                          <a:tab pos="810260" algn="l"/>
                          <a:tab pos="900430" algn="l"/>
                        </a:tabLs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970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335" algn="l"/>
                          <a:tab pos="810260" algn="l"/>
                          <a:tab pos="900430" algn="l"/>
                        </a:tabLs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Прямой результат: Медицинские услуги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97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пролеченных случаев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4353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3859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3972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2970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Результаты качества: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297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Общая летальность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более 0,70%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297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Уровень послеоперационных осложнений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0,39%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более 3,0%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0,16%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297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обоснованных жалоб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335" algn="l"/>
                          <a:tab pos="810260" algn="l"/>
                          <a:tab pos="900430" algn="l"/>
                        </a:tabLst>
                      </a:pPr>
                      <a:r>
                        <a:rPr lang="ru-RU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7048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7 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иностранных пациентов по платным услугам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1,7% 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1,3%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76%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84848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Прохождение национальной и международной </a:t>
                      </a:r>
                      <a:r>
                        <a:rPr lang="ru-RU" sz="2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реаккредитации</a:t>
                      </a: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планируется в 2021 году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335" algn="l"/>
                          <a:tab pos="810260" algn="l"/>
                          <a:tab pos="900430" algn="l"/>
                        </a:tabLs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4297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СДПБ в стационаре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11,8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более 11,6 дней 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10,9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4297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10 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Оборот койки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27,2 раз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раз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24,8 раз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89%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4297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пациентов, пролеченных с 3-5 категорией сложности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96,4%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менее 80%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95%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4297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платных пациентов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23,1%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17,4%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4297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Уровень эффективности СУР 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89882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0180" algn="l"/>
                        </a:tabLs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специалистов, прошедшего повышение квалификации, переподготовку внутри страны и за рубежом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менее 13%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18,6 %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4297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0180" algn="l"/>
                        </a:tabLs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15 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Текучесть </a:t>
                      </a: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производственного персонала (врачебного)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более 10%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</a:tbl>
          </a:graphicData>
        </a:graphic>
      </p:graphicFrame>
      <p:grpSp>
        <p:nvGrpSpPr>
          <p:cNvPr id="32" name="Группа 31"/>
          <p:cNvGrpSpPr/>
          <p:nvPr/>
        </p:nvGrpSpPr>
        <p:grpSpPr>
          <a:xfrm>
            <a:off x="-30769" y="-60418"/>
            <a:ext cx="24408419" cy="959603"/>
            <a:chOff x="-15389" y="194837"/>
            <a:chExt cx="12206847" cy="511933"/>
          </a:xfrm>
        </p:grpSpPr>
        <p:sp>
          <p:nvSpPr>
            <p:cNvPr id="34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17230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TextBox 34">
              <a:extLst>
                <a:ext uri="{FF2B5EF4-FFF2-40B4-BE49-F238E27FC236}">
                  <a16:creationId xmlns="" xmlns:a16="http://schemas.microsoft.com/office/drawing/2014/main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15389" y="210618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287581" y="217418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173705" y="-13403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8020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228424" y="5681527"/>
            <a:ext cx="2390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3"/>
          <p:cNvSpPr/>
          <p:nvPr/>
        </p:nvSpPr>
        <p:spPr>
          <a:xfrm>
            <a:off x="659621" y="1047890"/>
            <a:ext cx="19843396" cy="642467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>
              <a:spcBef>
                <a:spcPct val="0"/>
              </a:spcBef>
            </a:pPr>
            <a:r>
              <a:rPr lang="ru-RU" altLang="ru-RU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1</a:t>
            </a:r>
            <a:r>
              <a:rPr lang="en-US" altLang="ru-RU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Устойчивый высокий уровень качества медицинской помощи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5100" y="1823113"/>
            <a:ext cx="22682755" cy="26368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связи с введением карантинных мероприятий и ограничений в стране со сложившейся ситуацией пандемии (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Covid-19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были ограничения в госпитализации пациентов с регионов страны, при этом клиника не останавливала свою деятельность.</a:t>
            </a:r>
          </a:p>
          <a:p>
            <a:pPr algn="just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Было пересмотрено плановое значение количества пролеченных случаев с «4680» на «3859», что повлияло соответственно на снижение по сравнению с 2019 годом: количество пролеченных случаев на 9%, количество операций на 15%, количество прооперированных пациентов на 14%.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-30769" y="-60418"/>
            <a:ext cx="24408419" cy="959603"/>
            <a:chOff x="-15389" y="194837"/>
            <a:chExt cx="12206847" cy="511933"/>
          </a:xfrm>
        </p:grpSpPr>
        <p:sp>
          <p:nvSpPr>
            <p:cNvPr id="18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17230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15389" y="210618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287581" y="217418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237541" y="0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808927"/>
              </p:ext>
            </p:extLst>
          </p:nvPr>
        </p:nvGraphicFramePr>
        <p:xfrm>
          <a:off x="659621" y="4746171"/>
          <a:ext cx="7280047" cy="7221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765240"/>
              </p:ext>
            </p:extLst>
          </p:nvPr>
        </p:nvGraphicFramePr>
        <p:xfrm>
          <a:off x="8162001" y="4592743"/>
          <a:ext cx="7502380" cy="7210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659621" y="5887844"/>
            <a:ext cx="0" cy="5932449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59621" y="11842595"/>
            <a:ext cx="6856301" cy="2230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7515922" y="5887844"/>
            <a:ext cx="0" cy="597705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59621" y="5887844"/>
            <a:ext cx="313179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7872761" y="5887844"/>
            <a:ext cx="22302" cy="597705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7895063" y="11864898"/>
            <a:ext cx="758283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15500195" y="5887845"/>
            <a:ext cx="0" cy="597705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7872760" y="5887844"/>
            <a:ext cx="3367669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12244039" y="5887844"/>
            <a:ext cx="325615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4574176" y="5887844"/>
            <a:ext cx="294174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15815664" y="5887844"/>
            <a:ext cx="22303" cy="597705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15857033" y="11842595"/>
            <a:ext cx="7475891" cy="2230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23332924" y="5881582"/>
            <a:ext cx="0" cy="598331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15815664" y="5881582"/>
            <a:ext cx="356515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0339824" y="5881582"/>
            <a:ext cx="29931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Диаграмма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6086901"/>
              </p:ext>
            </p:extLst>
          </p:nvPr>
        </p:nvGraphicFramePr>
        <p:xfrm>
          <a:off x="15857033" y="4767943"/>
          <a:ext cx="7397535" cy="7074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754" y="6269668"/>
            <a:ext cx="3544007" cy="4859861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70" y="6269659"/>
            <a:ext cx="3568438" cy="4988465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5872" y="6433628"/>
            <a:ext cx="3378773" cy="4824496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5872" y="6211216"/>
            <a:ext cx="3271802" cy="510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79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22953784" y="0"/>
            <a:ext cx="146847" cy="6119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7" name="Группа 16"/>
          <p:cNvGrpSpPr/>
          <p:nvPr/>
        </p:nvGrpSpPr>
        <p:grpSpPr>
          <a:xfrm>
            <a:off x="0" y="-59839"/>
            <a:ext cx="24408419" cy="959603"/>
            <a:chOff x="-15389" y="194837"/>
            <a:chExt cx="12206847" cy="511933"/>
          </a:xfrm>
        </p:grpSpPr>
        <p:sp>
          <p:nvSpPr>
            <p:cNvPr id="18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17230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15389" y="210618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287581" y="217418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rgbClr val="C660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243412" y="-18091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Rounded Rectangle 3"/>
          <p:cNvSpPr/>
          <p:nvPr/>
        </p:nvSpPr>
        <p:spPr>
          <a:xfrm>
            <a:off x="590534" y="1051510"/>
            <a:ext cx="19843396" cy="642467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>
              <a:spcBef>
                <a:spcPct val="0"/>
              </a:spcBef>
            </a:pPr>
            <a:r>
              <a:rPr lang="ru-RU" altLang="ru-RU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1</a:t>
            </a:r>
            <a:r>
              <a:rPr lang="en-US" altLang="ru-RU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Устойчивый высокий уровень качества медицинской помощи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57502" y="1717756"/>
            <a:ext cx="9566626" cy="566291"/>
          </a:xfrm>
          <a:prstGeom prst="rect">
            <a:avLst/>
          </a:prstGeom>
          <a:noFill/>
          <a:ln>
            <a:noFill/>
          </a:ln>
        </p:spPr>
        <p:txBody>
          <a:bodyPr wrap="square" lIns="91422" tIns="45711" rIns="91422" bIns="45711" rtlCol="0" anchor="t">
            <a:spAutoFit/>
          </a:bodyPr>
          <a:lstStyle/>
          <a:p>
            <a:pPr marL="457200" indent="-45720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C6605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Качественные показатели</a:t>
            </a:r>
            <a:endParaRPr lang="id-ID" sz="2800" b="1" dirty="0">
              <a:solidFill>
                <a:srgbClr val="C6605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0" name="Группа 89"/>
          <p:cNvGrpSpPr/>
          <p:nvPr/>
        </p:nvGrpSpPr>
        <p:grpSpPr>
          <a:xfrm>
            <a:off x="379141" y="2387734"/>
            <a:ext cx="21276529" cy="11087151"/>
            <a:chOff x="228424" y="2454627"/>
            <a:chExt cx="17005526" cy="11087151"/>
          </a:xfrm>
        </p:grpSpPr>
        <p:sp>
          <p:nvSpPr>
            <p:cNvPr id="37" name="TextBox 36"/>
            <p:cNvSpPr txBox="1"/>
            <p:nvPr/>
          </p:nvSpPr>
          <p:spPr>
            <a:xfrm>
              <a:off x="228424" y="5673739"/>
              <a:ext cx="239065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2" name="Диаграмма 31"/>
            <p:cNvGraphicFramePr/>
            <p:nvPr>
              <p:extLst>
                <p:ext uri="{D42A27DB-BD31-4B8C-83A1-F6EECF244321}">
                  <p14:modId xmlns:p14="http://schemas.microsoft.com/office/powerpoint/2010/main" val="2298627988"/>
                </p:ext>
              </p:extLst>
            </p:nvPr>
          </p:nvGraphicFramePr>
          <p:xfrm>
            <a:off x="1325184" y="8605622"/>
            <a:ext cx="15707299" cy="493615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6" name="TextBox 35"/>
            <p:cNvSpPr txBox="1"/>
            <p:nvPr/>
          </p:nvSpPr>
          <p:spPr>
            <a:xfrm>
              <a:off x="903957" y="3412454"/>
              <a:ext cx="4916980" cy="16619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altLang="ko-KR" sz="2600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динамике не увеличивается  и в 2020 году составила 0,60%, при плане не более 0,70%.</a:t>
              </a:r>
            </a:p>
            <a:p>
              <a:endParaRPr lang="ru-RU" altLang="ko-KR" sz="2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57" name="Chart 6">
              <a:extLst>
                <a:ext uri="{FF2B5EF4-FFF2-40B4-BE49-F238E27FC236}">
                  <a16:creationId xmlns="" xmlns:a16="http://schemas.microsoft.com/office/drawing/2014/main" id="{3DB4CB0C-DEDF-4D7B-A863-37D47DA7E27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331586239"/>
                </p:ext>
              </p:extLst>
            </p:nvPr>
          </p:nvGraphicFramePr>
          <p:xfrm>
            <a:off x="6258806" y="2689223"/>
            <a:ext cx="2515048" cy="222017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46" name="TextBox 45"/>
            <p:cNvSpPr txBox="1"/>
            <p:nvPr/>
          </p:nvSpPr>
          <p:spPr>
            <a:xfrm>
              <a:off x="15051995" y="5915435"/>
              <a:ext cx="1897118" cy="445251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ru-RU" altLang="ko-KR" sz="24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96,2</a:t>
              </a:r>
              <a:r>
                <a:rPr lang="en-US" altLang="ko-KR" sz="24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886963" y="3267816"/>
              <a:ext cx="1258736" cy="832791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ru-RU" altLang="ko-KR" sz="4799" b="1" dirty="0">
                  <a:solidFill>
                    <a:schemeClr val="bg2">
                      <a:lumMod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4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ru-RU" altLang="ko-KR" sz="24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,60</a:t>
              </a:r>
              <a:r>
                <a:rPr lang="en-US" altLang="ko-KR" sz="24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185555" y="5832825"/>
              <a:ext cx="1561174" cy="445251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24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ru-RU" altLang="ko-KR" sz="24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,81</a:t>
              </a:r>
              <a:r>
                <a:rPr lang="en-US" altLang="ko-KR" sz="24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5527226" y="3642944"/>
              <a:ext cx="1608867" cy="445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0,16%</a:t>
              </a:r>
            </a:p>
          </p:txBody>
        </p:sp>
        <p:sp>
          <p:nvSpPr>
            <p:cNvPr id="2" name="Прямоугольник 1"/>
            <p:cNvSpPr/>
            <p:nvPr/>
          </p:nvSpPr>
          <p:spPr>
            <a:xfrm>
              <a:off x="903957" y="2741367"/>
              <a:ext cx="4916979" cy="675517"/>
            </a:xfrm>
            <a:prstGeom prst="rect">
              <a:avLst/>
            </a:prstGeom>
            <a:solidFill>
              <a:srgbClr val="0691C8"/>
            </a:solidFill>
            <a:ln>
              <a:solidFill>
                <a:srgbClr val="0691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altLang="ko-KR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ru-RU" altLang="ko-KR" sz="2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Общая летальность </a:t>
              </a:r>
            </a:p>
            <a:p>
              <a:pPr algn="ctr"/>
              <a:endParaRPr lang="ru-RU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915748" y="5746596"/>
              <a:ext cx="4916980" cy="129266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altLang="ko-KR" sz="2600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динамике снижается и составил в 2020 году 0,81%, при плане не более 1%.</a:t>
              </a:r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908690" y="4858516"/>
              <a:ext cx="4916979" cy="869380"/>
            </a:xfrm>
            <a:prstGeom prst="rect">
              <a:avLst/>
            </a:prstGeom>
            <a:solidFill>
              <a:srgbClr val="0691C8"/>
            </a:solidFill>
            <a:ln>
              <a:solidFill>
                <a:srgbClr val="5A95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altLang="ko-KR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ru-RU" altLang="ko-KR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Уровень послеоперационной летальности</a:t>
              </a:r>
            </a:p>
            <a:p>
              <a:pPr algn="ctr"/>
              <a:endParaRPr lang="ru-RU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8773857" y="3808689"/>
              <a:ext cx="239065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9270971" y="3621968"/>
              <a:ext cx="4916980" cy="20313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altLang="ko-KR" sz="2600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динамике снижается и в 2020 году составил 0,16%, при плане не более 3,0%.</a:t>
              </a:r>
            </a:p>
            <a:p>
              <a:endParaRPr lang="ru-RU" altLang="ko-KR" sz="2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ru-RU" altLang="ko-KR" sz="2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9256284" y="2805421"/>
              <a:ext cx="4916979" cy="834747"/>
            </a:xfrm>
            <a:prstGeom prst="rect">
              <a:avLst/>
            </a:prstGeom>
            <a:solidFill>
              <a:srgbClr val="0691C8"/>
            </a:solidFill>
            <a:ln>
              <a:solidFill>
                <a:srgbClr val="0691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altLang="ko-K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ru-RU" altLang="ko-KR" sz="2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Уровень послеоперационных осложнений</a:t>
              </a:r>
              <a:endPara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ru-RU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9275049" y="5729480"/>
              <a:ext cx="4916980" cy="12618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altLang="ko-KR" sz="2600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 2020 году составил 96,2%, при плане 96%.</a:t>
              </a:r>
            </a:p>
            <a:p>
              <a:endParaRPr lang="en-US" altLang="ko-KR" sz="2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9262140" y="4933210"/>
              <a:ext cx="4916979" cy="794686"/>
            </a:xfrm>
            <a:prstGeom prst="rect">
              <a:avLst/>
            </a:prstGeom>
            <a:solidFill>
              <a:srgbClr val="0691C8"/>
            </a:solidFill>
            <a:ln>
              <a:solidFill>
                <a:srgbClr val="5A95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altLang="ko-KR" sz="2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Уровень удовлетворенности пациентов</a:t>
              </a:r>
              <a:endParaRPr lang="ru-RU" sz="2600" dirty="0">
                <a:solidFill>
                  <a:schemeClr val="bg1"/>
                </a:solidFill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 flipH="1">
              <a:off x="772332" y="2455077"/>
              <a:ext cx="8709" cy="521484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772332" y="7650191"/>
              <a:ext cx="7974397" cy="19729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flipV="1">
              <a:off x="17233947" y="2455077"/>
              <a:ext cx="0" cy="521484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780813" y="7917564"/>
              <a:ext cx="0" cy="546390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780813" y="13381464"/>
              <a:ext cx="16453134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>
            <a:xfrm flipV="1">
              <a:off x="17233947" y="7895063"/>
              <a:ext cx="0" cy="54864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055855" y="7934579"/>
              <a:ext cx="15500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2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2018г.</a:t>
              </a:r>
              <a:endParaRPr lang="en-US" altLang="ko-KR" sz="2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8" name="Прямая соединительная линия 77"/>
            <p:cNvCxnSpPr/>
            <p:nvPr/>
          </p:nvCxnSpPr>
          <p:spPr>
            <a:xfrm flipH="1">
              <a:off x="780813" y="7887275"/>
              <a:ext cx="16453136" cy="30289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/>
            <p:cNvCxnSpPr/>
            <p:nvPr/>
          </p:nvCxnSpPr>
          <p:spPr>
            <a:xfrm flipV="1">
              <a:off x="780813" y="2454627"/>
              <a:ext cx="7965916" cy="45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>
              <a:cxnSpLocks/>
            </p:cNvCxnSpPr>
            <p:nvPr/>
          </p:nvCxnSpPr>
          <p:spPr>
            <a:xfrm flipH="1">
              <a:off x="9004434" y="2455077"/>
              <a:ext cx="8229516" cy="6376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Прямая соединительная линия 57"/>
          <p:cNvCxnSpPr/>
          <p:nvPr/>
        </p:nvCxnSpPr>
        <p:spPr>
          <a:xfrm flipH="1" flipV="1">
            <a:off x="11015342" y="2394560"/>
            <a:ext cx="33940" cy="521484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11359280" y="2394560"/>
            <a:ext cx="0" cy="520846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1359280" y="7583298"/>
            <a:ext cx="10296386" cy="19729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Chart 6">
            <a:extLst>
              <a:ext uri="{FF2B5EF4-FFF2-40B4-BE49-F238E27FC236}">
                <a16:creationId xmlns="" xmlns:a16="http://schemas.microsoft.com/office/drawing/2014/main" id="{3DB4CB0C-DEDF-4D7B-A863-37D47DA7E2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343405"/>
              </p:ext>
            </p:extLst>
          </p:nvPr>
        </p:nvGraphicFramePr>
        <p:xfrm>
          <a:off x="7855057" y="4677063"/>
          <a:ext cx="3146712" cy="2220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0" name="Chart 6">
            <a:extLst>
              <a:ext uri="{FF2B5EF4-FFF2-40B4-BE49-F238E27FC236}">
                <a16:creationId xmlns="" xmlns:a16="http://schemas.microsoft.com/office/drawing/2014/main" id="{3DB4CB0C-DEDF-4D7B-A863-37D47DA7E2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3724225"/>
              </p:ext>
            </p:extLst>
          </p:nvPr>
        </p:nvGraphicFramePr>
        <p:xfrm>
          <a:off x="18390926" y="2594953"/>
          <a:ext cx="3146712" cy="2220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2" name="Chart 6">
            <a:extLst>
              <a:ext uri="{FF2B5EF4-FFF2-40B4-BE49-F238E27FC236}">
                <a16:creationId xmlns="" xmlns:a16="http://schemas.microsoft.com/office/drawing/2014/main" id="{3DB4CB0C-DEDF-4D7B-A863-37D47DA7E2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6334100"/>
              </p:ext>
            </p:extLst>
          </p:nvPr>
        </p:nvGraphicFramePr>
        <p:xfrm>
          <a:off x="18445340" y="4769035"/>
          <a:ext cx="3146712" cy="2220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3" name="TextBox 72"/>
          <p:cNvSpPr txBox="1"/>
          <p:nvPr/>
        </p:nvSpPr>
        <p:spPr>
          <a:xfrm>
            <a:off x="8057502" y="7842132"/>
            <a:ext cx="1181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ko-K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2019г.</a:t>
            </a:r>
            <a:endParaRPr lang="en-US" altLang="ko-KR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2691963" y="7874467"/>
            <a:ext cx="1446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ko-K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2020г.</a:t>
            </a:r>
            <a:endParaRPr lang="en-US" altLang="ko-KR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94171" y="8861723"/>
            <a:ext cx="6372123" cy="1864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Общая летальность   </a:t>
            </a:r>
            <a:endParaRPr lang="ru-RU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15094171" y="10539140"/>
            <a:ext cx="6517951" cy="12945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Послеоперационная летальность</a:t>
            </a:r>
            <a:endParaRPr lang="ru-RU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15094171" y="11529147"/>
            <a:ext cx="6354386" cy="1546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Послеоперационные осложнения</a:t>
            </a:r>
          </a:p>
          <a:p>
            <a:pPr algn="ctr"/>
            <a:endParaRPr lang="ru-RU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881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54790" y="2988527"/>
            <a:ext cx="15031844" cy="8943278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20009" y="3010298"/>
            <a:ext cx="8033337" cy="8943278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228424" y="5681527"/>
            <a:ext cx="2390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30769" y="-12747"/>
            <a:ext cx="24408419" cy="930022"/>
            <a:chOff x="-15389" y="210618"/>
            <a:chExt cx="12206847" cy="496152"/>
          </a:xfrm>
          <a:solidFill>
            <a:srgbClr val="5A95B2"/>
          </a:solidFill>
        </p:grpSpPr>
        <p:sp>
          <p:nvSpPr>
            <p:cNvPr id="11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17230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15389" y="210618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287581" y="217418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rgbClr val="AB3C1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192936" y="0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rgbClr val="AB3C1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Rounded Rectangle 3"/>
          <p:cNvSpPr/>
          <p:nvPr/>
        </p:nvSpPr>
        <p:spPr>
          <a:xfrm>
            <a:off x="620009" y="828174"/>
            <a:ext cx="16283260" cy="1228989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>
              <a:spcBef>
                <a:spcPct val="0"/>
              </a:spcBef>
            </a:pPr>
            <a:r>
              <a:rPr lang="ru-RU" altLang="ru-RU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1</a:t>
            </a:r>
            <a:r>
              <a:rPr lang="en-US" altLang="ru-RU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Устойчивый высокий уровень качества медицинской помощи</a:t>
            </a:r>
          </a:p>
        </p:txBody>
      </p:sp>
      <p:sp>
        <p:nvSpPr>
          <p:cNvPr id="16" name="Text Placeholder 1"/>
          <p:cNvSpPr txBox="1">
            <a:spLocks/>
          </p:cNvSpPr>
          <p:nvPr/>
        </p:nvSpPr>
        <p:spPr>
          <a:xfrm>
            <a:off x="644032" y="1599203"/>
            <a:ext cx="13142494" cy="1141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операций по категориям сложности 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Placeholder 2"/>
          <p:cNvSpPr txBox="1">
            <a:spLocks/>
          </p:cNvSpPr>
          <p:nvPr/>
        </p:nvSpPr>
        <p:spPr>
          <a:xfrm>
            <a:off x="1125620" y="3305252"/>
            <a:ext cx="7022114" cy="21284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indent="0" defTabSz="1828343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1371257" indent="-457086" defTabSz="182834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/>
            </a:lvl2pPr>
            <a:lvl3pPr marL="2285429" indent="-457086" defTabSz="182834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100"/>
            </a:lvl3pPr>
            <a:lvl4pPr marL="3199600" indent="-457086" defTabSz="182834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/>
            </a:lvl4pPr>
            <a:lvl5pPr marL="4113771" marR="0" indent="-457086" defTabSz="1828343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599"/>
            </a:lvl5pPr>
            <a:lvl6pPr marL="5027943" indent="-457086" defTabSz="182834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/>
            </a:lvl6pPr>
            <a:lvl7pPr marL="5942114" indent="-457086" defTabSz="182834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/>
            </a:lvl7pPr>
            <a:lvl8pPr marL="6856286" indent="-457086" defTabSz="182834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/>
            </a:lvl8pPr>
            <a:lvl9pPr marL="7770457" indent="-457086" defTabSz="182834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599"/>
            </a:lvl9pPr>
          </a:lstStyle>
          <a:p>
            <a:pPr algn="ctr" defTabSz="457200">
              <a:lnSpc>
                <a:spcPct val="110000"/>
              </a:lnSpc>
              <a:spcBef>
                <a:spcPct val="0"/>
              </a:spcBef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2020 году всего выполнено 2669 операций, из них 95% составили операции 3-5 категории сложности при плане не менее 80%.   </a:t>
            </a:r>
            <a:endParaRPr lang="en-GB" sz="2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3" name="Диаграмма 22"/>
          <p:cNvGraphicFramePr/>
          <p:nvPr>
            <p:extLst>
              <p:ext uri="{D42A27DB-BD31-4B8C-83A1-F6EECF244321}">
                <p14:modId xmlns:p14="http://schemas.microsoft.com/office/powerpoint/2010/main" val="2628577118"/>
              </p:ext>
            </p:extLst>
          </p:nvPr>
        </p:nvGraphicFramePr>
        <p:xfrm>
          <a:off x="381919" y="5299907"/>
          <a:ext cx="7622034" cy="5124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Chart 61"/>
          <p:cNvGraphicFramePr/>
          <p:nvPr>
            <p:extLst>
              <p:ext uri="{D42A27DB-BD31-4B8C-83A1-F6EECF244321}">
                <p14:modId xmlns:p14="http://schemas.microsoft.com/office/powerpoint/2010/main" val="3415799230"/>
              </p:ext>
            </p:extLst>
          </p:nvPr>
        </p:nvGraphicFramePr>
        <p:xfrm>
          <a:off x="9300117" y="3171437"/>
          <a:ext cx="14362771" cy="8559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7537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3"/>
          <p:cNvSpPr/>
          <p:nvPr/>
        </p:nvSpPr>
        <p:spPr>
          <a:xfrm>
            <a:off x="780585" y="548023"/>
            <a:ext cx="24276698" cy="1749366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 algn="just">
              <a:spcBef>
                <a:spcPct val="0"/>
              </a:spcBef>
            </a:pP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Цель 2</a:t>
            </a:r>
            <a:r>
              <a:rPr lang="en-US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Повышение эффективности управления научно-исследовательской деятельностью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010327"/>
              </p:ext>
            </p:extLst>
          </p:nvPr>
        </p:nvGraphicFramePr>
        <p:xfrm>
          <a:off x="780585" y="2857932"/>
          <a:ext cx="22768560" cy="10632458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3020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0414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50414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50414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44013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0226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п/п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 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 года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 </a:t>
                      </a: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</a:t>
                      </a: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 год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 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 года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Исполнение в сравнении с планом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18350">
                <a:tc>
                  <a:txBody>
                    <a:bodyPr/>
                    <a:lstStyle/>
                    <a:p>
                      <a:pPr marL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доходов от научной деятельности в общем объеме бюджета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0,7%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0,43%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0,44%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18350">
                <a:tc>
                  <a:txBody>
                    <a:bodyPr/>
                    <a:lstStyle/>
                    <a:p>
                      <a:pPr marL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Количество</a:t>
                      </a:r>
                      <a:r>
                        <a:rPr lang="ru-RU" sz="28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исследований (научно-исследовательских программ и клинических исследований), в </a:t>
                      </a:r>
                      <a:r>
                        <a:rPr lang="ru-RU" sz="2800" baseline="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т.ч</a:t>
                      </a:r>
                      <a:r>
                        <a:rPr lang="ru-RU" sz="28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международные гранты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1,0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1,0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1,0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118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расходов на научную деятельность из собственных средств от общего объема бюджета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0,2%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0,18%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0,18%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18350">
                <a:tc>
                  <a:txBody>
                    <a:bodyPr/>
                    <a:lstStyle/>
                    <a:p>
                      <a:pPr marL="228600" indent="-1168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Средний индекс </a:t>
                      </a:r>
                      <a:r>
                        <a:rPr lang="ru-RU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Хирша</a:t>
                      </a: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сотрудников организаций по данным базы 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 of Science</a:t>
                      </a: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либо 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Scopus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0,5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236699">
                <a:tc>
                  <a:txBody>
                    <a:bodyPr/>
                    <a:lstStyle/>
                    <a:p>
                      <a:pPr marL="228600" indent="-1168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статей, опубликованных в изданиях, входящих в базу 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 of Science</a:t>
                      </a: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Scopus</a:t>
                      </a: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Springer</a:t>
                      </a: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 отношению к количеству всего производственного персонала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u="none" strike="noStrike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1:7</a:t>
                      </a:r>
                      <a:endParaRPr lang="ru-RU" sz="2800" b="1" u="sng" kern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u="none" strike="noStrike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1:14</a:t>
                      </a:r>
                      <a:endParaRPr lang="ru-RU" sz="2800" b="1" u="sng" kern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1:8,5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18350">
                <a:tc>
                  <a:txBody>
                    <a:bodyPr/>
                    <a:lstStyle/>
                    <a:p>
                      <a:pPr marL="228600" indent="-1168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финансируемых научно-исследовательских программ (проектов), в </a:t>
                      </a:r>
                      <a:r>
                        <a:rPr lang="ru-RU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т.ч</a:t>
                      </a: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международные гранты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07357">
                <a:tc>
                  <a:txBody>
                    <a:bodyPr/>
                    <a:lstStyle/>
                    <a:p>
                      <a:pPr marL="228600" indent="-1168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Договор по Стратегическому партнерству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-30769" y="-42328"/>
            <a:ext cx="24408419" cy="959603"/>
            <a:chOff x="-15389" y="194837"/>
            <a:chExt cx="12206847" cy="511933"/>
          </a:xfrm>
        </p:grpSpPr>
        <p:sp>
          <p:nvSpPr>
            <p:cNvPr id="7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17230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TextBox 7">
              <a:extLst>
                <a:ext uri="{FF2B5EF4-FFF2-40B4-BE49-F238E27FC236}">
                  <a16:creationId xmlns="" xmlns:a16="http://schemas.microsoft.com/office/drawing/2014/main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15389" y="210618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287581" y="217418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165945" y="0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780585" y="2035779"/>
            <a:ext cx="57719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k-KZ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се </a:t>
            </a:r>
            <a:r>
              <a:rPr lang="ru-RU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индикаторов достигнуты</a:t>
            </a:r>
          </a:p>
        </p:txBody>
      </p:sp>
    </p:spTree>
    <p:extLst>
      <p:ext uri="{BB962C8B-B14F-4D97-AF65-F5344CB8AC3E}">
        <p14:creationId xmlns:p14="http://schemas.microsoft.com/office/powerpoint/2010/main" val="278140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3"/>
          <p:cNvSpPr/>
          <p:nvPr/>
        </p:nvSpPr>
        <p:spPr>
          <a:xfrm>
            <a:off x="614591" y="730304"/>
            <a:ext cx="23735818" cy="1749366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 algn="just">
              <a:spcBef>
                <a:spcPct val="0"/>
              </a:spcBef>
            </a:pP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Цель 2</a:t>
            </a:r>
            <a:r>
              <a:rPr lang="en-US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Повышение эффективности управления научно-исследовательской</a:t>
            </a:r>
            <a:r>
              <a:rPr lang="en-US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деятельностью</a:t>
            </a: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785089410"/>
              </p:ext>
            </p:extLst>
          </p:nvPr>
        </p:nvGraphicFramePr>
        <p:xfrm>
          <a:off x="614591" y="5633331"/>
          <a:ext cx="6926580" cy="7438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1424932054"/>
              </p:ext>
            </p:extLst>
          </p:nvPr>
        </p:nvGraphicFramePr>
        <p:xfrm>
          <a:off x="15764876" y="5827443"/>
          <a:ext cx="7434598" cy="6955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1686518034"/>
              </p:ext>
            </p:extLst>
          </p:nvPr>
        </p:nvGraphicFramePr>
        <p:xfrm>
          <a:off x="8068782" y="5715934"/>
          <a:ext cx="7200901" cy="7438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1823" y="-60274"/>
            <a:ext cx="24408419" cy="959603"/>
            <a:chOff x="-15389" y="194837"/>
            <a:chExt cx="12206847" cy="511933"/>
          </a:xfrm>
        </p:grpSpPr>
        <p:sp>
          <p:nvSpPr>
            <p:cNvPr id="9" name="object 5">
              <a:extLst>
                <a:ext uri="{FF2B5EF4-FFF2-40B4-BE49-F238E27FC236}">
                  <a16:creationId xmlns="" xmlns:a16="http://schemas.microsoft.com/office/drawing/2014/main" id="{AD6C5C41-823C-4E26-9745-E3652C5F2FAB}"/>
                </a:ext>
              </a:extLst>
            </p:cNvPr>
            <p:cNvSpPr/>
            <p:nvPr/>
          </p:nvSpPr>
          <p:spPr>
            <a:xfrm>
              <a:off x="2537153" y="217230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bject 2">
              <a:extLst>
                <a:ext uri="{FF2B5EF4-FFF2-40B4-BE49-F238E27FC236}">
                  <a16:creationId xmlns="" xmlns:a16="http://schemas.microsoft.com/office/drawing/2014/main" id="{D266C93E-E143-44B7-AA05-F4DC35E94438}"/>
                </a:ext>
              </a:extLst>
            </p:cNvPr>
            <p:cNvSpPr/>
            <p:nvPr/>
          </p:nvSpPr>
          <p:spPr>
            <a:xfrm>
              <a:off x="-15389" y="210618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4">
              <a:extLst>
                <a:ext uri="{FF2B5EF4-FFF2-40B4-BE49-F238E27FC236}">
                  <a16:creationId xmlns="" xmlns:a16="http://schemas.microsoft.com/office/drawing/2014/main" id="{E5A83834-4D51-4766-A3C7-FF046D173189}"/>
                </a:ext>
              </a:extLst>
            </p:cNvPr>
            <p:cNvSpPr/>
            <p:nvPr/>
          </p:nvSpPr>
          <p:spPr>
            <a:xfrm>
              <a:off x="2119640" y="217230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Rounded Rectangle 3"/>
          <p:cNvSpPr/>
          <p:nvPr/>
        </p:nvSpPr>
        <p:spPr>
          <a:xfrm>
            <a:off x="604714" y="2553401"/>
            <a:ext cx="21692787" cy="1749366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kk-KZ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Доля доходов от научной деятельности в общем объеме бюджета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достигла планового значения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Доля расходов на научную деятельность из собственных средства от общего объема бюджета достигла планового значения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Средний индекс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Хирша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сотрудников вырос на </a:t>
            </a:r>
            <a:r>
              <a:rPr lang="ru-RU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0,1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="" xmlns:a16="http://schemas.microsoft.com/office/drawing/2014/main" id="{E5A83834-4D51-4766-A3C7-FF046D173189}"/>
              </a:ext>
            </a:extLst>
          </p:cNvPr>
          <p:cNvSpPr/>
          <p:nvPr/>
        </p:nvSpPr>
        <p:spPr>
          <a:xfrm>
            <a:off x="4668943" y="-25395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41832" y="6200078"/>
            <a:ext cx="0" cy="62223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75474" y="12421821"/>
            <a:ext cx="6789819" cy="223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7420501" y="6245321"/>
            <a:ext cx="11150" cy="6199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cxnSpLocks/>
          </p:cNvCxnSpPr>
          <p:nvPr/>
        </p:nvCxnSpPr>
        <p:spPr>
          <a:xfrm>
            <a:off x="641832" y="6200078"/>
            <a:ext cx="13774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cxnSpLocks/>
          </p:cNvCxnSpPr>
          <p:nvPr/>
        </p:nvCxnSpPr>
        <p:spPr>
          <a:xfrm flipH="1">
            <a:off x="6246862" y="6245321"/>
            <a:ext cx="11847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7810792" y="6245321"/>
            <a:ext cx="0" cy="6199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7810792" y="12444761"/>
            <a:ext cx="7315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15125992" y="6245321"/>
            <a:ext cx="0" cy="61994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>
            <a:cxnSpLocks/>
          </p:cNvCxnSpPr>
          <p:nvPr/>
        </p:nvCxnSpPr>
        <p:spPr>
          <a:xfrm>
            <a:off x="7810792" y="6245321"/>
            <a:ext cx="9359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cxnSpLocks/>
          </p:cNvCxnSpPr>
          <p:nvPr/>
        </p:nvCxnSpPr>
        <p:spPr>
          <a:xfrm flipH="1">
            <a:off x="14298412" y="6244683"/>
            <a:ext cx="8275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V="1">
            <a:off x="15638948" y="12421821"/>
            <a:ext cx="8073483" cy="223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15638948" y="6244683"/>
            <a:ext cx="0" cy="6199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23712431" y="6244683"/>
            <a:ext cx="0" cy="6199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>
            <a:cxnSpLocks/>
          </p:cNvCxnSpPr>
          <p:nvPr/>
        </p:nvCxnSpPr>
        <p:spPr>
          <a:xfrm flipV="1">
            <a:off x="15638948" y="6244683"/>
            <a:ext cx="1174063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>
            <a:cxnSpLocks/>
          </p:cNvCxnSpPr>
          <p:nvPr/>
        </p:nvCxnSpPr>
        <p:spPr>
          <a:xfrm flipH="1">
            <a:off x="22454104" y="6244683"/>
            <a:ext cx="12583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60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/>
          </p:nvPr>
        </p:nvGraphicFramePr>
        <p:xfrm>
          <a:off x="453283" y="2257100"/>
          <a:ext cx="11367010" cy="6413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440192248"/>
              </p:ext>
            </p:extLst>
          </p:nvPr>
        </p:nvGraphicFramePr>
        <p:xfrm>
          <a:off x="12957717" y="2371442"/>
          <a:ext cx="10774768" cy="5827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ounded Rectangle 3"/>
          <p:cNvSpPr/>
          <p:nvPr/>
        </p:nvSpPr>
        <p:spPr>
          <a:xfrm>
            <a:off x="632246" y="622076"/>
            <a:ext cx="19793126" cy="1749366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 algn="just">
              <a:spcBef>
                <a:spcPct val="0"/>
              </a:spcBef>
            </a:pP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2</a:t>
            </a:r>
            <a:r>
              <a:rPr lang="en-US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эффективности управления научно-исследовательской деятельностью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1823" y="-60274"/>
            <a:ext cx="24408419" cy="959603"/>
            <a:chOff x="-15389" y="194837"/>
            <a:chExt cx="12206847" cy="511933"/>
          </a:xfrm>
        </p:grpSpPr>
        <p:sp>
          <p:nvSpPr>
            <p:cNvPr id="14" name="object 5">
              <a:extLst>
                <a:ext uri="{FF2B5EF4-FFF2-40B4-BE49-F238E27FC236}">
                  <a16:creationId xmlns:a16="http://schemas.microsoft.com/office/drawing/2014/main" xmlns="" id="{AD6C5C41-823C-4E26-9745-E3652C5F2FAB}"/>
                </a:ext>
              </a:extLst>
            </p:cNvPr>
            <p:cNvSpPr/>
            <p:nvPr/>
          </p:nvSpPr>
          <p:spPr>
            <a:xfrm>
              <a:off x="2537153" y="217230"/>
              <a:ext cx="9654305" cy="489540"/>
            </a:xfrm>
            <a:custGeom>
              <a:avLst/>
              <a:gdLst>
                <a:gd name="connsiteX0" fmla="*/ 8068492 w 8068492"/>
                <a:gd name="connsiteY0" fmla="*/ 0 h 646419"/>
                <a:gd name="connsiteX1" fmla="*/ 0 w 8068492"/>
                <a:gd name="connsiteY1" fmla="*/ 0 h 646419"/>
                <a:gd name="connsiteX2" fmla="*/ 286515 w 8068492"/>
                <a:gd name="connsiteY2" fmla="*/ 646419 h 646419"/>
                <a:gd name="connsiteX3" fmla="*/ 8068492 w 8068492"/>
                <a:gd name="connsiteY3" fmla="*/ 646419 h 646419"/>
                <a:gd name="connsiteX4" fmla="*/ 8068492 w 8068492"/>
                <a:gd name="connsiteY4" fmla="*/ 0 h 64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8492" h="646419">
                  <a:moveTo>
                    <a:pt x="8068492" y="0"/>
                  </a:moveTo>
                  <a:lnTo>
                    <a:pt x="0" y="0"/>
                  </a:lnTo>
                  <a:lnTo>
                    <a:pt x="286515" y="646419"/>
                  </a:lnTo>
                  <a:lnTo>
                    <a:pt x="8068492" y="646419"/>
                  </a:lnTo>
                  <a:lnTo>
                    <a:pt x="8068492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69DA2B53-F710-437D-95F3-CD165DD67E37}"/>
                </a:ext>
              </a:extLst>
            </p:cNvPr>
            <p:cNvSpPr txBox="1"/>
            <p:nvPr/>
          </p:nvSpPr>
          <p:spPr>
            <a:xfrm>
              <a:off x="3094182" y="194837"/>
              <a:ext cx="9046789" cy="213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object 2">
              <a:extLst>
                <a:ext uri="{FF2B5EF4-FFF2-40B4-BE49-F238E27FC236}">
                  <a16:creationId xmlns:a16="http://schemas.microsoft.com/office/drawing/2014/main" xmlns="" id="{D266C93E-E143-44B7-AA05-F4DC35E94438}"/>
                </a:ext>
              </a:extLst>
            </p:cNvPr>
            <p:cNvSpPr/>
            <p:nvPr/>
          </p:nvSpPr>
          <p:spPr>
            <a:xfrm>
              <a:off x="-15389" y="210618"/>
              <a:ext cx="2237095" cy="341630"/>
            </a:xfrm>
            <a:custGeom>
              <a:avLst/>
              <a:gdLst/>
              <a:ahLst/>
              <a:cxnLst/>
              <a:rect l="l" t="t" r="r" b="b"/>
              <a:pathLst>
                <a:path w="2150745" h="341630">
                  <a:moveTo>
                    <a:pt x="1908097" y="0"/>
                  </a:moveTo>
                  <a:lnTo>
                    <a:pt x="0" y="0"/>
                  </a:lnTo>
                  <a:lnTo>
                    <a:pt x="0" y="341618"/>
                  </a:lnTo>
                  <a:lnTo>
                    <a:pt x="2150290" y="341618"/>
                  </a:lnTo>
                  <a:lnTo>
                    <a:pt x="1908097" y="0"/>
                  </a:lnTo>
                  <a:close/>
                </a:path>
              </a:pathLst>
            </a:custGeom>
            <a:solidFill>
              <a:srgbClr val="5095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4">
              <a:extLst>
                <a:ext uri="{FF2B5EF4-FFF2-40B4-BE49-F238E27FC236}">
                  <a16:creationId xmlns:a16="http://schemas.microsoft.com/office/drawing/2014/main" xmlns="" id="{E5A83834-4D51-4766-A3C7-FF046D173189}"/>
                </a:ext>
              </a:extLst>
            </p:cNvPr>
            <p:cNvSpPr/>
            <p:nvPr/>
          </p:nvSpPr>
          <p:spPr>
            <a:xfrm>
              <a:off x="2119640" y="217230"/>
              <a:ext cx="330835" cy="341630"/>
            </a:xfrm>
            <a:custGeom>
              <a:avLst/>
              <a:gdLst/>
              <a:ahLst/>
              <a:cxnLst/>
              <a:rect l="l" t="t" r="r" b="b"/>
              <a:pathLst>
                <a:path w="330835" h="341630">
                  <a:moveTo>
                    <a:pt x="88390" y="0"/>
                  </a:moveTo>
                  <a:lnTo>
                    <a:pt x="0" y="0"/>
                  </a:lnTo>
                  <a:lnTo>
                    <a:pt x="242194" y="341618"/>
                  </a:lnTo>
                  <a:lnTo>
                    <a:pt x="330584" y="341618"/>
                  </a:lnTo>
                  <a:lnTo>
                    <a:pt x="8839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E5A83834-4D51-4766-A3C7-FF046D173189}"/>
              </a:ext>
            </a:extLst>
          </p:cNvPr>
          <p:cNvSpPr/>
          <p:nvPr/>
        </p:nvSpPr>
        <p:spPr>
          <a:xfrm>
            <a:off x="4648365" y="0"/>
            <a:ext cx="661527" cy="640375"/>
          </a:xfrm>
          <a:custGeom>
            <a:avLst/>
            <a:gdLst/>
            <a:ahLst/>
            <a:cxnLst/>
            <a:rect l="l" t="t" r="r" b="b"/>
            <a:pathLst>
              <a:path w="330835" h="341630">
                <a:moveTo>
                  <a:pt x="88390" y="0"/>
                </a:moveTo>
                <a:lnTo>
                  <a:pt x="0" y="0"/>
                </a:lnTo>
                <a:lnTo>
                  <a:pt x="242194" y="341618"/>
                </a:lnTo>
                <a:lnTo>
                  <a:pt x="330584" y="341618"/>
                </a:lnTo>
                <a:lnTo>
                  <a:pt x="8839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H="1">
            <a:off x="684113" y="2877015"/>
            <a:ext cx="1" cy="557449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84113" y="8451509"/>
            <a:ext cx="1113618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1820293" y="2877015"/>
            <a:ext cx="0" cy="557449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cxnSpLocks/>
          </p:cNvCxnSpPr>
          <p:nvPr/>
        </p:nvCxnSpPr>
        <p:spPr>
          <a:xfrm>
            <a:off x="684113" y="2877014"/>
            <a:ext cx="186314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cxnSpLocks/>
          </p:cNvCxnSpPr>
          <p:nvPr/>
        </p:nvCxnSpPr>
        <p:spPr>
          <a:xfrm flipH="1">
            <a:off x="9307286" y="2877014"/>
            <a:ext cx="2513009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12913111" y="2877014"/>
            <a:ext cx="22303" cy="557449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cxnSpLocks/>
          </p:cNvCxnSpPr>
          <p:nvPr/>
        </p:nvCxnSpPr>
        <p:spPr>
          <a:xfrm>
            <a:off x="12913111" y="8451509"/>
            <a:ext cx="1043754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cxnSpLocks/>
          </p:cNvCxnSpPr>
          <p:nvPr/>
        </p:nvCxnSpPr>
        <p:spPr>
          <a:xfrm flipV="1">
            <a:off x="23350654" y="2877015"/>
            <a:ext cx="0" cy="557449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cxnSpLocks/>
          </p:cNvCxnSpPr>
          <p:nvPr/>
        </p:nvCxnSpPr>
        <p:spPr>
          <a:xfrm>
            <a:off x="12980020" y="2877014"/>
            <a:ext cx="2083517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cxnSpLocks/>
          </p:cNvCxnSpPr>
          <p:nvPr/>
        </p:nvCxnSpPr>
        <p:spPr>
          <a:xfrm flipH="1">
            <a:off x="21271832" y="2877014"/>
            <a:ext cx="20788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3"/>
          <p:cNvSpPr/>
          <p:nvPr/>
        </p:nvSpPr>
        <p:spPr>
          <a:xfrm>
            <a:off x="699153" y="8977225"/>
            <a:ext cx="11188047" cy="2033966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 algn="just">
              <a:spcBef>
                <a:spcPct val="0"/>
              </a:spcBef>
            </a:pPr>
            <a:r>
              <a:rPr lang="ru-RU" alt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 РК «Изучение иммунологической реакции и патоморфологических изменений при применении внеклеточного матрикса </a:t>
            </a:r>
            <a:r>
              <a:rPr lang="ru-RU" alt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ксенобрюшины</a:t>
            </a:r>
            <a:r>
              <a:rPr lang="ru-RU" alt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пластике твердой мозговой оболочки на кроликах», сроки реализации 2020-2022 гг.»</a:t>
            </a:r>
          </a:p>
        </p:txBody>
      </p:sp>
      <p:sp>
        <p:nvSpPr>
          <p:cNvPr id="29" name="Rounded Rectangle 3"/>
          <p:cNvSpPr/>
          <p:nvPr/>
        </p:nvSpPr>
        <p:spPr>
          <a:xfrm>
            <a:off x="12928126" y="9432354"/>
            <a:ext cx="10585931" cy="2033966"/>
          </a:xfrm>
          <a:prstGeom prst="roundRect">
            <a:avLst>
              <a:gd name="adj" fmla="val 2778"/>
            </a:avLst>
          </a:prstGeom>
          <a:noFill/>
          <a:ln w="127000" cap="rnd">
            <a:noFill/>
          </a:ln>
          <a:effectLst>
            <a:outerShdw blurRad="495300" sx="102000" sy="102000" algn="ctr" rotWithShape="0">
              <a:prstClr val="black">
                <a:alpha val="21000"/>
              </a:prstClr>
            </a:outerShdw>
            <a:softEdge rad="0"/>
          </a:effectLst>
        </p:spPr>
        <p:txBody>
          <a:bodyPr vert="horz" lIns="91440" tIns="45720" rIns="91440" bIns="45720" rtlCol="0" anchor="ctr"/>
          <a:lstStyle/>
          <a:p>
            <a:pPr algn="just">
              <a:spcBef>
                <a:spcPct val="0"/>
              </a:spcBef>
            </a:pPr>
            <a:r>
              <a:rPr lang="ru-RU" alt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 о стратегическом партнерстве между АО «Национальный центр нейрохирургии» Министерства здравоохранения Республики Казахстан и ФГАУ «Национальный медицинский исследовательский центр нейрохирургии им. Академика Н.Н. Бурденко» Министерства здравоохранения Российской Федерации».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A2E9DC58-7561-4BC7-A725-530ACEBC607E}"/>
              </a:ext>
            </a:extLst>
          </p:cNvPr>
          <p:cNvSpPr/>
          <p:nvPr/>
        </p:nvSpPr>
        <p:spPr>
          <a:xfrm>
            <a:off x="14072840" y="2572007"/>
            <a:ext cx="8278504" cy="7601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2800" b="0" i="0" u="none" strike="noStrike" kern="1200" cap="none" spc="50" normalizeH="0" baseline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pPr>
            <a:r>
              <a:rPr lang="ru-RU" sz="2400" spc="50" dirty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Договор по стратегическому партнерству</a:t>
            </a:r>
          </a:p>
          <a:p>
            <a:pPr algn="ctr"/>
            <a:endParaRPr lang="ru-RU" sz="24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63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Бегущая строка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ustom 5">
      <a:majorFont>
        <a:latin typeface="Raleway SemiBold"/>
        <a:ea typeface=""/>
        <a:cs typeface=""/>
      </a:majorFont>
      <a:minorFont>
        <a:latin typeface="Raleway Medium"/>
        <a:ea typeface=""/>
        <a:cs typeface=""/>
      </a:minorFont>
    </a:fontScheme>
    <a:fmtScheme name="Верхняя тень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5">
      <a:dk1>
        <a:sysClr val="windowText" lastClr="000000"/>
      </a:dk1>
      <a:lt1>
        <a:sysClr val="window" lastClr="FFFFFF"/>
      </a:lt1>
      <a:dk2>
        <a:srgbClr val="013D4D"/>
      </a:dk2>
      <a:lt2>
        <a:srgbClr val="D3D3D3"/>
      </a:lt2>
      <a:accent1>
        <a:srgbClr val="00A891"/>
      </a:accent1>
      <a:accent2>
        <a:srgbClr val="D9126B"/>
      </a:accent2>
      <a:accent3>
        <a:srgbClr val="FE7600"/>
      </a:accent3>
      <a:accent4>
        <a:srgbClr val="B1DB15"/>
      </a:accent4>
      <a:accent5>
        <a:srgbClr val="854D82"/>
      </a:accent5>
      <a:accent6>
        <a:srgbClr val="FFE200"/>
      </a:accent6>
      <a:hlink>
        <a:srgbClr val="00B0F0"/>
      </a:hlink>
      <a:folHlink>
        <a:srgbClr val="0070C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15957</TotalTime>
  <Words>1976</Words>
  <Application>Microsoft Office PowerPoint</Application>
  <PresentationFormat>Произвольный</PresentationFormat>
  <Paragraphs>407</Paragraphs>
  <Slides>17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17</vt:i4>
      </vt:variant>
    </vt:vector>
  </HeadingPairs>
  <TitlesOfParts>
    <vt:vector size="34" baseType="lpstr">
      <vt:lpstr>맑은 고딕</vt:lpstr>
      <vt:lpstr>Arial</vt:lpstr>
      <vt:lpstr>Arial Black</vt:lpstr>
      <vt:lpstr>Calibri</vt:lpstr>
      <vt:lpstr>Calibri Light</vt:lpstr>
      <vt:lpstr>Helvetica</vt:lpstr>
      <vt:lpstr>Open Sans</vt:lpstr>
      <vt:lpstr>Open Sans Extrabold</vt:lpstr>
      <vt:lpstr>Raleway</vt:lpstr>
      <vt:lpstr>Raleway Medium</vt:lpstr>
      <vt:lpstr>Raleway SemiBold</vt:lpstr>
      <vt:lpstr>Times New Roman</vt:lpstr>
      <vt:lpstr>Wingdings</vt:lpstr>
      <vt:lpstr>Office Theme</vt:lpstr>
      <vt:lpstr>Template PresentationGo Dark</vt:lpstr>
      <vt:lpstr>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Momen Elshamy</dc:creator>
  <cp:lastModifiedBy>Пользователь</cp:lastModifiedBy>
  <cp:revision>1271</cp:revision>
  <cp:lastPrinted>2021-02-11T04:15:35Z</cp:lastPrinted>
  <dcterms:created xsi:type="dcterms:W3CDTF">2017-08-22T06:10:53Z</dcterms:created>
  <dcterms:modified xsi:type="dcterms:W3CDTF">2021-07-14T08:25:11Z</dcterms:modified>
</cp:coreProperties>
</file>